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48" r:id="rId1"/>
  </p:sldMasterIdLst>
  <p:notesMasterIdLst>
    <p:notesMasterId r:id="rId23"/>
  </p:notesMasterIdLst>
  <p:sldIdLst>
    <p:sldId id="256" r:id="rId2"/>
    <p:sldId id="311" r:id="rId3"/>
    <p:sldId id="322" r:id="rId4"/>
    <p:sldId id="312" r:id="rId5"/>
    <p:sldId id="323" r:id="rId6"/>
    <p:sldId id="318" r:id="rId7"/>
    <p:sldId id="321" r:id="rId8"/>
    <p:sldId id="320" r:id="rId9"/>
    <p:sldId id="317" r:id="rId10"/>
    <p:sldId id="316" r:id="rId11"/>
    <p:sldId id="324" r:id="rId12"/>
    <p:sldId id="325" r:id="rId13"/>
    <p:sldId id="330" r:id="rId14"/>
    <p:sldId id="326" r:id="rId15"/>
    <p:sldId id="327" r:id="rId16"/>
    <p:sldId id="328" r:id="rId17"/>
    <p:sldId id="313" r:id="rId18"/>
    <p:sldId id="329" r:id="rId19"/>
    <p:sldId id="315" r:id="rId20"/>
    <p:sldId id="314" r:id="rId21"/>
    <p:sldId id="319" r:id="rId22"/>
  </p:sldIdLst>
  <p:sldSz cx="9144000" cy="6858000" type="screen4x3"/>
  <p:notesSz cx="9296400" cy="701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at Virtue" initials="PV" lastIdx="1" clrIdx="0">
    <p:extLst>
      <p:ext uri="{19B8F6BF-5375-455C-9EA6-DF929625EA0E}">
        <p15:presenceInfo xmlns:p15="http://schemas.microsoft.com/office/powerpoint/2012/main" userId="aff125923c56321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1800"/>
    <a:srgbClr val="F9E6E6"/>
    <a:srgbClr val="4472C4"/>
    <a:srgbClr val="FFFFFF"/>
    <a:srgbClr val="0D0A61"/>
    <a:srgbClr val="D600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D7AC3CCA-C797-4891-BE02-D94E43425B78}" styleName="中度样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704" autoAdjust="0"/>
    <p:restoredTop sz="92202" autoAdjust="0"/>
  </p:normalViewPr>
  <p:slideViewPr>
    <p:cSldViewPr snapToGrid="0">
      <p:cViewPr varScale="1">
        <p:scale>
          <a:sx n="151" d="100"/>
          <a:sy n="151" d="100"/>
        </p:scale>
        <p:origin x="1482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tiff>
</file>

<file path=ppt/media/image2.tiff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28440" cy="351737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265809" y="0"/>
            <a:ext cx="4028440" cy="351737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9BBF5E2F-2EA4-4BED-BDB7-3263066D10D9}" type="datetimeFigureOut">
              <a:rPr lang="en-US" smtClean="0"/>
              <a:t>12/9/2020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071813" y="876300"/>
            <a:ext cx="3152775" cy="23653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29640" y="3373755"/>
            <a:ext cx="7437120" cy="2760345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658664"/>
            <a:ext cx="4028440" cy="351736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265809" y="6658664"/>
            <a:ext cx="4028440" cy="351736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061C2587-C0BF-41B9-B0FA-D76263C040D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23418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071813" y="876300"/>
            <a:ext cx="3152775" cy="23653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51F94F5-58D1-42ED-AB38-DD97D2E49478}" type="slidenum">
              <a:rPr lang="en-US" smtClean="0"/>
              <a:pPr>
                <a:defRPr/>
              </a:pPr>
              <a:t>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22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CBC037-32FA-4360-ABE3-07627B2BC3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05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505A9D-A4AF-4C69-803F-B3FD8FE7AA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accent1">
                    <a:lumMod val="75000"/>
                  </a:schemeClr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63624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04AEEE-3587-4C7D-BAA3-0C3E401F3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8654F2-609F-41BE-BF94-9566C0BCC8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FEAD64-81FE-45C7-87BE-C99041D876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C9082A-2241-44ED-B9AD-9750B21A6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710290-45AC-4A7C-9A77-667E4B9CF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6742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D5DDBF4-DC75-4000-B4CD-4560FF8BCA5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38E350-8C93-428E-9B85-FE7F21988F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B2166D-1728-4813-9139-87CA01351A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F9C6B2-CD29-4F7A-8C8F-E7523A74F3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4A101A-1A5F-4B8A-B35C-38FD5CC03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8803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15EC7-C509-45E9-A595-C7C08F504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3614" y="485367"/>
            <a:ext cx="7741974" cy="627812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lang="en-US" sz="3000" b="1" kern="1200" dirty="0">
                <a:solidFill>
                  <a:srgbClr val="001E5E"/>
                </a:solidFill>
                <a:latin typeface="PalatinoLinotype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B61D1F-B34A-4BF8-908F-7A23699398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2039" y="1254571"/>
            <a:ext cx="7741974" cy="4856480"/>
          </a:xfrm>
          <a:prstGeom prst="rect">
            <a:avLst/>
          </a:prstGeom>
        </p:spPr>
        <p:txBody>
          <a:bodyPr/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Wingdings" panose="05000000000000000000" pitchFamily="2" charset="2"/>
              <a:buNone/>
              <a:defRPr lang="en-US" sz="2400" b="1" kern="1200" dirty="0">
                <a:solidFill>
                  <a:srgbClr val="002DEF"/>
                </a:solidFill>
                <a:latin typeface="PalatinoLinotype"/>
                <a:ea typeface="+mn-ea"/>
                <a:cs typeface="+mn-cs"/>
              </a:defRPr>
            </a:lvl1pPr>
            <a:lvl2pPr marL="172641" indent="-172641">
              <a:buFont typeface="Wingdings" panose="05000000000000000000" pitchFamily="2" charset="2"/>
              <a:buChar char="§"/>
              <a:defRPr sz="2000"/>
            </a:lvl2pPr>
            <a:lvl3pPr marL="345281" indent="-172641">
              <a:buFont typeface="Wingdings" panose="05000000000000000000" pitchFamily="2" charset="2"/>
              <a:buChar char="§"/>
              <a:defRPr sz="1600"/>
            </a:lvl3pPr>
            <a:lvl4pPr marL="513160" indent="-167879">
              <a:buFont typeface="Wingdings" panose="05000000000000000000" pitchFamily="2" charset="2"/>
              <a:buChar char="§"/>
              <a:defRPr sz="1400"/>
            </a:lvl4pPr>
            <a:lvl5pPr marL="685800" indent="-171450">
              <a:buFont typeface="Wingdings" panose="05000000000000000000" pitchFamily="2" charset="2"/>
              <a:buChar char="§"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16F6A89D-691A-4F7C-98F1-F0C593DCAC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43374" y="6211372"/>
            <a:ext cx="2057400" cy="322680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4E5DC575-B3DA-4894-AC1D-D96F1860F14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6" name="直线连接符 5">
            <a:extLst>
              <a:ext uri="{FF2B5EF4-FFF2-40B4-BE49-F238E27FC236}">
                <a16:creationId xmlns:a16="http://schemas.microsoft.com/office/drawing/2014/main" id="{15123DEE-1DD0-8E49-890E-F069E445457E}"/>
              </a:ext>
            </a:extLst>
          </p:cNvPr>
          <p:cNvCxnSpPr>
            <a:cxnSpLocks/>
          </p:cNvCxnSpPr>
          <p:nvPr userDrawn="1"/>
        </p:nvCxnSpPr>
        <p:spPr>
          <a:xfrm>
            <a:off x="558800" y="1113179"/>
            <a:ext cx="5191760" cy="0"/>
          </a:xfrm>
          <a:prstGeom prst="line">
            <a:avLst/>
          </a:prstGeom>
          <a:ln w="38100">
            <a:solidFill>
              <a:srgbClr val="0D0A6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线连接符 7">
            <a:extLst>
              <a:ext uri="{FF2B5EF4-FFF2-40B4-BE49-F238E27FC236}">
                <a16:creationId xmlns:a16="http://schemas.microsoft.com/office/drawing/2014/main" id="{4233FB6A-0B19-BA4C-AAF1-DA67FFE9ABD6}"/>
              </a:ext>
            </a:extLst>
          </p:cNvPr>
          <p:cNvCxnSpPr/>
          <p:nvPr userDrawn="1"/>
        </p:nvCxnSpPr>
        <p:spPr>
          <a:xfrm>
            <a:off x="558800" y="6126480"/>
            <a:ext cx="7741974" cy="0"/>
          </a:xfrm>
          <a:prstGeom prst="line">
            <a:avLst/>
          </a:prstGeom>
          <a:ln w="12700">
            <a:solidFill>
              <a:srgbClr val="0D0A6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FBB369DB-FEA0-574C-B696-6A407D9730EE}"/>
              </a:ext>
            </a:extLst>
          </p:cNvPr>
          <p:cNvSpPr txBox="1"/>
          <p:nvPr userDrawn="1"/>
        </p:nvSpPr>
        <p:spPr>
          <a:xfrm>
            <a:off x="2580640" y="6197600"/>
            <a:ext cx="3759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400" dirty="0">
                <a:latin typeface="Gill Sans MT" panose="020B0502020104020203" pitchFamily="34" charset="0"/>
                <a:ea typeface="+mn-ea"/>
              </a:rPr>
              <a:t>Machine Learning: Project 2</a:t>
            </a:r>
            <a:endParaRPr kumimoji="1" lang="zh-CN" altLang="en-US" sz="1400" dirty="0">
              <a:latin typeface="Gill Sans MT" panose="020B0502020104020203" pitchFamily="34" charset="0"/>
              <a:ea typeface="+mn-ea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3BA94B55-6D87-514D-A9D0-D5B488E5831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93994" y="319678"/>
            <a:ext cx="835945" cy="835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7559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8BDF3-C675-4FE4-A910-AC4D96386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1E326A-32E2-4FAA-B286-2C7318FA99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11D807-F2AA-4847-A712-DB46B5082E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18B119-C720-495E-B60C-22CBB6586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E2A286-1540-4D00-A534-703021A3B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6834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5E853-5CAF-42AD-AB47-7F5A49B7B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0D8E34-F3E7-4F97-A3DF-30EEE989C0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8AB9D5-42F1-4DA5-90B3-823D47216A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876C05-7108-4656-9F43-674919BEE9B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57A914-9DAA-4AE9-A76A-42447258A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C0452A-1F51-42B5-8497-BB68481ED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0135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8A46B-388C-4D77-BE61-52E7B1C913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6ECDA0-3BD6-450B-8B96-C3684DC875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D6CCF2-765D-4D39-83E7-42743CE9E7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9ECD599-93B8-46A3-9EF0-230980A89B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D0E1B5-5F66-4EE8-9EE1-86A03BA8AD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4E6235-3EAC-4DFF-9A14-1ADA715CC2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132BF57-DA9A-4492-A076-AB71F5BE9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B5FCD9-5D4E-4E57-9402-7599F9885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636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00DDE-4BCF-4525-91BE-72A54FC8C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F6FE61-20C8-49B5-BF10-C0DCB24C67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D4D872-320C-4D19-B900-0E59609A4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0B071D-2650-40F5-8B1E-46DF9DB8D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71774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A747EB5-7CA0-4A83-9D1B-19C1436051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32C3624-E3A1-4C8A-95B8-43FE56CEE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65764B-81AF-4873-8E85-B90AF3207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11246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7F3DD2-9E90-4EBF-9B07-2194BDC33C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E8BFE9-2F23-4BCD-B60A-0983EBBCEB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95FE31-2336-4B0E-BC8F-3572FA6EC2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DFD6EC-511A-455D-8BD9-982DE4390A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67B1AA-215E-4D2A-873E-12B2C91049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5E25FC-1B80-4F9E-AB2D-C76EBB645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763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39F35-1611-42F7-A008-1247A6AC1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268273-8ED8-4A31-9442-466BDD24B8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6F42B4-A61A-4FDA-B0DC-F40834BD8E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D9FEBD-503F-464B-B22C-555050B32A4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AC58AB-1586-418B-A030-C9B1CABED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CF43F4-342D-4F33-99B8-27ACFF6C0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80466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8823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5"/>
          <p:cNvSpPr>
            <a:spLocks noGrp="1" noChangeArrowheads="1"/>
          </p:cNvSpPr>
          <p:nvPr>
            <p:ph type="ctrTitle"/>
          </p:nvPr>
        </p:nvSpPr>
        <p:spPr>
          <a:xfrm>
            <a:off x="0" y="1277449"/>
            <a:ext cx="9144000" cy="1102519"/>
          </a:xfrm>
        </p:spPr>
        <p:txBody>
          <a:bodyPr>
            <a:normAutofit/>
          </a:bodyPr>
          <a:lstStyle/>
          <a:p>
            <a:r>
              <a:rPr lang="en-US" altLang="zh-CN" sz="4400" b="1" dirty="0">
                <a:latin typeface="PalatinoLinotype"/>
              </a:rPr>
              <a:t>Machine Learning </a:t>
            </a:r>
            <a:endParaRPr lang="en-US" altLang="zh-CN" sz="4400" dirty="0"/>
          </a:p>
        </p:txBody>
      </p:sp>
      <p:sp>
        <p:nvSpPr>
          <p:cNvPr id="5123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0" y="2648675"/>
            <a:ext cx="9015211" cy="1143000"/>
          </a:xfrm>
        </p:spPr>
        <p:txBody>
          <a:bodyPr/>
          <a:lstStyle/>
          <a:p>
            <a:r>
              <a:rPr lang="en-US" altLang="zh-CN" sz="3200" b="1" dirty="0">
                <a:solidFill>
                  <a:srgbClr val="002DEF"/>
                </a:solidFill>
                <a:latin typeface="PalatinoLinotype"/>
              </a:rPr>
              <a:t>Program</a:t>
            </a:r>
            <a:r>
              <a:rPr lang="zh-CN" altLang="en-US" sz="3200" b="1" dirty="0">
                <a:solidFill>
                  <a:srgbClr val="002DEF"/>
                </a:solidFill>
                <a:latin typeface="PalatinoLinotype"/>
              </a:rPr>
              <a:t> </a:t>
            </a:r>
            <a:r>
              <a:rPr lang="en-US" altLang="zh-CN" sz="3200" b="1" dirty="0">
                <a:solidFill>
                  <a:srgbClr val="002DEF"/>
                </a:solidFill>
                <a:latin typeface="PalatinoLinotype"/>
              </a:rPr>
              <a:t>Assignment</a:t>
            </a:r>
            <a:r>
              <a:rPr lang="zh-CN" altLang="en-US" sz="3200" b="1" dirty="0">
                <a:solidFill>
                  <a:srgbClr val="002DEF"/>
                </a:solidFill>
                <a:latin typeface="PalatinoLinotype"/>
              </a:rPr>
              <a:t> </a:t>
            </a:r>
            <a:r>
              <a:rPr lang="en-US" altLang="zh-CN" sz="3200" b="1" dirty="0">
                <a:solidFill>
                  <a:srgbClr val="002DEF"/>
                </a:solidFill>
                <a:latin typeface="PalatinoLinotype"/>
              </a:rPr>
              <a:t>2</a:t>
            </a:r>
            <a:endParaRPr lang="en-US" altLang="zh-CN" sz="3200" dirty="0"/>
          </a:p>
        </p:txBody>
      </p:sp>
      <p:sp>
        <p:nvSpPr>
          <p:cNvPr id="5125" name="Text Box 8"/>
          <p:cNvSpPr txBox="1">
            <a:spLocks noChangeArrowheads="1"/>
          </p:cNvSpPr>
          <p:nvPr/>
        </p:nvSpPr>
        <p:spPr bwMode="auto">
          <a:xfrm>
            <a:off x="2743200" y="4653683"/>
            <a:ext cx="4627983" cy="4385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8579" tIns="34289" rIns="68579" bIns="34289">
            <a:spAutoFit/>
          </a:bodyPr>
          <a:lstStyle/>
          <a:p>
            <a:r>
              <a:rPr lang="en-US" sz="2400" b="1" dirty="0">
                <a:latin typeface="PalatinoLinotype"/>
              </a:rPr>
              <a:t>Instructor:  </a:t>
            </a:r>
            <a:r>
              <a:rPr lang="en-US" altLang="zh-CN" sz="2400" b="1" dirty="0">
                <a:latin typeface="PalatinoLinotype"/>
              </a:rPr>
              <a:t>Xiaodong</a:t>
            </a:r>
            <a:r>
              <a:rPr lang="zh-CN" altLang="en-US" sz="2400" b="1" dirty="0">
                <a:latin typeface="PalatinoLinotype"/>
              </a:rPr>
              <a:t> </a:t>
            </a:r>
            <a:r>
              <a:rPr lang="en-US" altLang="zh-CN" sz="2400" b="1" dirty="0">
                <a:latin typeface="PalatinoLinotype"/>
              </a:rPr>
              <a:t>Gu </a:t>
            </a:r>
            <a:endParaRPr lang="en-US" altLang="zh-CN" sz="2400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AA4DBB8-BEB6-D042-87C3-56C212CA7A0A}"/>
              </a:ext>
            </a:extLst>
          </p:cNvPr>
          <p:cNvSpPr/>
          <p:nvPr/>
        </p:nvSpPr>
        <p:spPr>
          <a:xfrm>
            <a:off x="3731866" y="3807247"/>
            <a:ext cx="16802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>
                <a:solidFill>
                  <a:srgbClr val="6D2D9E"/>
                </a:solidFill>
                <a:latin typeface="TimesNewRomanPS"/>
              </a:rPr>
              <a:t>Fall 2020 </a:t>
            </a:r>
            <a:endParaRPr lang="en-US" altLang="zh-CN" sz="28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BD157E0-91B1-5A4B-AA05-35C7618EA0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6539" y="628010"/>
            <a:ext cx="977900" cy="9779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BC7C27E5-979F-7F44-9275-EE688F3C720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t="47931" b="8200"/>
          <a:stretch/>
        </p:blipFill>
        <p:spPr>
          <a:xfrm>
            <a:off x="742123" y="5413241"/>
            <a:ext cx="7629772" cy="1103138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F3E188-0919-8144-8919-71531A125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Presentation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E52E0B7-F670-4E44-ABAF-1386560060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000" b="0" dirty="0">
                <a:solidFill>
                  <a:schemeClr val="tx1"/>
                </a:solidFill>
              </a:rPr>
              <a:t>A</a:t>
            </a:r>
            <a:r>
              <a:rPr lang="zh-CN" altLang="en-US" sz="2000" b="0" dirty="0">
                <a:solidFill>
                  <a:schemeClr val="tx1"/>
                </a:solidFill>
              </a:rPr>
              <a:t> </a:t>
            </a:r>
            <a:r>
              <a:rPr lang="en-US" altLang="zh-CN" sz="2000" b="0" dirty="0">
                <a:solidFill>
                  <a:schemeClr val="tx1"/>
                </a:solidFill>
              </a:rPr>
              <a:t>recorded</a:t>
            </a:r>
            <a:r>
              <a:rPr lang="zh-CN" altLang="en-US" sz="2000" b="0" dirty="0">
                <a:solidFill>
                  <a:schemeClr val="tx1"/>
                </a:solidFill>
              </a:rPr>
              <a:t> </a:t>
            </a:r>
            <a:r>
              <a:rPr lang="en-US" altLang="zh-CN" sz="2000" b="0" dirty="0">
                <a:solidFill>
                  <a:srgbClr val="FF0000"/>
                </a:solidFill>
              </a:rPr>
              <a:t>(</a:t>
            </a:r>
            <a:r>
              <a:rPr lang="zh-CN" altLang="en-US" sz="2000" b="0" dirty="0">
                <a:solidFill>
                  <a:srgbClr val="FF0000"/>
                </a:solidFill>
              </a:rPr>
              <a:t>录好音的</a:t>
            </a:r>
            <a:r>
              <a:rPr lang="en-US" altLang="zh-CN" sz="2000" b="0" dirty="0">
                <a:solidFill>
                  <a:srgbClr val="FF0000"/>
                </a:solidFill>
              </a:rPr>
              <a:t>)</a:t>
            </a:r>
            <a:r>
              <a:rPr lang="zh-CN" altLang="en-US" sz="2000" b="0" dirty="0">
                <a:solidFill>
                  <a:srgbClr val="FF0000"/>
                </a:solidFill>
              </a:rPr>
              <a:t> </a:t>
            </a:r>
            <a:r>
              <a:rPr lang="en-US" altLang="zh-CN" sz="2000" b="0" dirty="0">
                <a:solidFill>
                  <a:schemeClr val="tx1"/>
                </a:solidFill>
              </a:rPr>
              <a:t>pptx</a:t>
            </a:r>
            <a:r>
              <a:rPr lang="zh-CN" altLang="en-US" sz="2000" b="0" dirty="0">
                <a:solidFill>
                  <a:schemeClr val="tx1"/>
                </a:solidFill>
              </a:rPr>
              <a:t> </a:t>
            </a:r>
            <a:r>
              <a:rPr lang="en-US" altLang="zh-CN" sz="2000" b="0" dirty="0">
                <a:solidFill>
                  <a:schemeClr val="tx1"/>
                </a:solidFill>
              </a:rPr>
              <a:t>with</a:t>
            </a:r>
            <a:r>
              <a:rPr lang="zh-CN" altLang="en-US" sz="2000" b="0" dirty="0">
                <a:solidFill>
                  <a:schemeClr val="tx1"/>
                </a:solidFill>
              </a:rPr>
              <a:t> </a:t>
            </a:r>
            <a:r>
              <a:rPr lang="en-US" altLang="zh-CN" sz="2000" b="0" dirty="0">
                <a:solidFill>
                  <a:schemeClr val="tx1"/>
                </a:solidFill>
              </a:rPr>
              <a:t>the</a:t>
            </a:r>
            <a:r>
              <a:rPr lang="zh-CN" altLang="en-US" sz="2000" b="0" dirty="0">
                <a:solidFill>
                  <a:schemeClr val="tx1"/>
                </a:solidFill>
              </a:rPr>
              <a:t> </a:t>
            </a:r>
            <a:r>
              <a:rPr lang="en-US" altLang="zh-CN" sz="2000" b="0" dirty="0">
                <a:solidFill>
                  <a:schemeClr val="tx1"/>
                </a:solidFill>
              </a:rPr>
              <a:t>following</a:t>
            </a:r>
            <a:r>
              <a:rPr lang="zh-CN" altLang="en-US" sz="2000" b="0" dirty="0">
                <a:solidFill>
                  <a:schemeClr val="tx1"/>
                </a:solidFill>
              </a:rPr>
              <a:t> </a:t>
            </a:r>
            <a:r>
              <a:rPr lang="en-US" altLang="zh-CN" sz="2000" b="0" dirty="0">
                <a:solidFill>
                  <a:schemeClr val="tx1"/>
                </a:solidFill>
              </a:rPr>
              <a:t>contents: </a:t>
            </a:r>
            <a:endParaRPr lang="zh-CN" altLang="zh-CN" sz="2000" b="0" dirty="0">
              <a:solidFill>
                <a:schemeClr val="tx1"/>
              </a:solidFill>
            </a:endParaRPr>
          </a:p>
          <a:p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7B6F738-E468-6848-8158-534660A45E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5DC575-B3DA-4894-AC1D-D96F1860F14D}" type="slidenum">
              <a:rPr lang="en-US" smtClean="0"/>
              <a:pPr/>
              <a:t>9</a:t>
            </a:fld>
            <a:endParaRPr lang="en-US" dirty="0"/>
          </a:p>
        </p:txBody>
      </p:sp>
      <p:graphicFrame>
        <p:nvGraphicFramePr>
          <p:cNvPr id="5" name="表格 5">
            <a:extLst>
              <a:ext uri="{FF2B5EF4-FFF2-40B4-BE49-F238E27FC236}">
                <a16:creationId xmlns:a16="http://schemas.microsoft.com/office/drawing/2014/main" id="{BB61BED3-E878-BA46-B3EB-A0FD7FD72A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7287071"/>
              </p:ext>
            </p:extLst>
          </p:nvPr>
        </p:nvGraphicFramePr>
        <p:xfrm>
          <a:off x="2013397" y="1821967"/>
          <a:ext cx="4490434" cy="3566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45217">
                  <a:extLst>
                    <a:ext uri="{9D8B030D-6E8A-4147-A177-3AD203B41FA5}">
                      <a16:colId xmlns:a16="http://schemas.microsoft.com/office/drawing/2014/main" val="1878202172"/>
                    </a:ext>
                  </a:extLst>
                </a:gridCol>
                <a:gridCol w="2245217">
                  <a:extLst>
                    <a:ext uri="{9D8B030D-6E8A-4147-A177-3AD203B41FA5}">
                      <a16:colId xmlns:a16="http://schemas.microsoft.com/office/drawing/2014/main" val="35399094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sz="2000" dirty="0"/>
                        <a:t>Without</a:t>
                      </a:r>
                      <a:r>
                        <a:rPr lang="zh-CN" altLang="en-US" sz="2000" dirty="0"/>
                        <a:t> </a:t>
                      </a:r>
                      <a:r>
                        <a:rPr lang="en-US" altLang="zh-CN" sz="2000" dirty="0"/>
                        <a:t>Idea</a:t>
                      </a:r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dirty="0"/>
                        <a:t>With</a:t>
                      </a:r>
                      <a:r>
                        <a:rPr lang="zh-CN" altLang="en-US" sz="2000" dirty="0"/>
                        <a:t> </a:t>
                      </a:r>
                      <a:r>
                        <a:rPr lang="en-US" altLang="zh-CN" sz="2000" dirty="0"/>
                        <a:t>New</a:t>
                      </a:r>
                      <a:r>
                        <a:rPr lang="zh-CN" altLang="en-US" sz="2000" dirty="0"/>
                        <a:t> </a:t>
                      </a:r>
                      <a:r>
                        <a:rPr lang="en-US" altLang="zh-CN" sz="2000" dirty="0"/>
                        <a:t>Ideas</a:t>
                      </a:r>
                      <a:endParaRPr lang="zh-CN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2858233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Background</a:t>
                      </a:r>
                      <a:endParaRPr lang="zh-CN" altLang="en-US" sz="2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8604040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Related</a:t>
                      </a:r>
                      <a:r>
                        <a:rPr lang="zh-CN" altLang="en-US" sz="2000" dirty="0"/>
                        <a:t> </a:t>
                      </a:r>
                      <a:r>
                        <a:rPr lang="en-US" altLang="zh-CN" sz="2000" dirty="0"/>
                        <a:t>Works</a:t>
                      </a:r>
                      <a:endParaRPr lang="zh-CN" altLang="en-US" sz="2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78043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dirty="0"/>
                        <a:t>Motivation</a:t>
                      </a:r>
                      <a:endParaRPr lang="zh-CN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48544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Technology</a:t>
                      </a:r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Approach</a:t>
                      </a:r>
                      <a:endParaRPr lang="zh-CN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4977934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Implementation</a:t>
                      </a:r>
                      <a:r>
                        <a:rPr lang="zh-CN" altLang="en-US" sz="2000" dirty="0"/>
                        <a:t> </a:t>
                      </a:r>
                      <a:r>
                        <a:rPr lang="en-US" altLang="zh-CN" sz="2000" dirty="0"/>
                        <a:t>Details</a:t>
                      </a:r>
                      <a:r>
                        <a:rPr lang="zh-CN" altLang="en-US" sz="2000" dirty="0"/>
                        <a:t> 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2620221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Evaluation</a:t>
                      </a:r>
                      <a:endParaRPr lang="zh-CN" altLang="en-US" sz="2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480445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Demo</a:t>
                      </a:r>
                      <a:r>
                        <a:rPr lang="zh-CN" altLang="en-US" sz="2000" dirty="0"/>
                        <a:t> 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6980522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dirty="0"/>
                        <a:t>task</a:t>
                      </a:r>
                      <a:r>
                        <a:rPr lang="zh-CN" altLang="en-US" sz="2000" dirty="0"/>
                        <a:t> </a:t>
                      </a:r>
                      <a:r>
                        <a:rPr lang="en-US" altLang="zh-CN" sz="2000" dirty="0"/>
                        <a:t>allocation</a:t>
                      </a:r>
                      <a:endParaRPr lang="zh-CN" altLang="en-US" sz="2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61513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249884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DF9678-0AC4-1349-A597-0E543B673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Presentation:</a:t>
            </a:r>
            <a:r>
              <a:rPr kumimoji="1" lang="zh-CN" altLang="en-US" dirty="0"/>
              <a:t> </a:t>
            </a:r>
            <a:r>
              <a:rPr kumimoji="1" lang="en-US" altLang="zh-CN" dirty="0"/>
              <a:t>Background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A73D6A8-9377-CE42-A2CC-4F0E64B15F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68288" indent="-268288">
              <a:buSzPct val="60000"/>
              <a:buFont typeface="Wingdings" pitchFamily="2" charset="2"/>
              <a:buChar char="l"/>
            </a:pPr>
            <a:r>
              <a:rPr kumimoji="1" lang="en-US" altLang="zh-CN" sz="2200" b="0" dirty="0">
                <a:solidFill>
                  <a:schemeClr val="tx1"/>
                </a:solidFill>
              </a:rPr>
              <a:t>No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strict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requirement.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You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may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consider:</a:t>
            </a:r>
          </a:p>
          <a:p>
            <a:pPr marL="611188" indent="-342900">
              <a:buSzPct val="60000"/>
              <a:buFont typeface="Wingdings" pitchFamily="2" charset="2"/>
              <a:buChar char="n"/>
            </a:pPr>
            <a:r>
              <a:rPr kumimoji="1" lang="en-US" altLang="zh-CN" sz="2000" b="0" dirty="0">
                <a:solidFill>
                  <a:schemeClr val="tx1"/>
                </a:solidFill>
              </a:rPr>
              <a:t>Investigate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the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technical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trend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of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conversation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modeling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in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the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industry.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endParaRPr kumimoji="1" lang="en-US" altLang="zh-CN" sz="2000" b="0" dirty="0">
              <a:solidFill>
                <a:schemeClr val="tx1"/>
              </a:solidFill>
            </a:endParaRPr>
          </a:p>
          <a:p>
            <a:pPr marL="611188" indent="-342900">
              <a:buSzPct val="60000"/>
              <a:buFont typeface="Wingdings" pitchFamily="2" charset="2"/>
              <a:buChar char="n"/>
            </a:pPr>
            <a:r>
              <a:rPr kumimoji="1" lang="en-US" altLang="zh-CN" sz="2000" b="0" dirty="0">
                <a:solidFill>
                  <a:schemeClr val="tx1"/>
                </a:solidFill>
              </a:rPr>
              <a:t>Information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you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have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received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about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chatbot.</a:t>
            </a:r>
          </a:p>
          <a:p>
            <a:pPr marL="611188" indent="-342900">
              <a:buSzPct val="60000"/>
              <a:buFont typeface="Wingdings" pitchFamily="2" charset="2"/>
              <a:buChar char="n"/>
            </a:pPr>
            <a:r>
              <a:rPr kumimoji="1" lang="en-US" altLang="zh-CN" sz="2000" b="0" dirty="0">
                <a:solidFill>
                  <a:schemeClr val="tx1"/>
                </a:solidFill>
              </a:rPr>
              <a:t>Your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understanding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about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chatbot.</a:t>
            </a:r>
          </a:p>
          <a:p>
            <a:pPr marL="611188" indent="-342900">
              <a:buSzPct val="60000"/>
              <a:buFont typeface="Wingdings" pitchFamily="2" charset="2"/>
              <a:buChar char="n"/>
            </a:pPr>
            <a:r>
              <a:rPr kumimoji="1" lang="en-US" altLang="zh-CN" sz="2000" b="0" dirty="0">
                <a:solidFill>
                  <a:schemeClr val="tx1"/>
                </a:solidFill>
              </a:rPr>
              <a:t>…</a:t>
            </a:r>
            <a:endParaRPr kumimoji="1" lang="zh-CN" altLang="en-US" sz="2000" b="0" dirty="0">
              <a:solidFill>
                <a:schemeClr val="tx1"/>
              </a:solidFill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2B22FC4-F530-2B43-ACB2-17EA92796E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5DC575-B3DA-4894-AC1D-D96F1860F14D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17663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B509FE-D4FF-CD46-B405-65F30D6FA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Presentation:</a:t>
            </a:r>
            <a:r>
              <a:rPr kumimoji="1" lang="zh-CN" altLang="en-US" dirty="0"/>
              <a:t> </a:t>
            </a:r>
            <a:r>
              <a:rPr kumimoji="1" lang="en-US" altLang="zh-CN" dirty="0"/>
              <a:t>Related</a:t>
            </a:r>
            <a:r>
              <a:rPr kumimoji="1" lang="zh-CN" altLang="en-US" dirty="0"/>
              <a:t> </a:t>
            </a:r>
            <a:r>
              <a:rPr kumimoji="1" lang="en-US" altLang="zh-CN" dirty="0"/>
              <a:t>Works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EF31B49-925E-5F48-907E-4F57B950C0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sz="2200" b="0" dirty="0">
                <a:solidFill>
                  <a:schemeClr val="tx1"/>
                </a:solidFill>
              </a:rPr>
              <a:t>Important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technologies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(papers)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that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you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have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implemented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or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adopted.</a:t>
            </a:r>
          </a:p>
          <a:p>
            <a:r>
              <a:rPr kumimoji="1" lang="en-US" altLang="zh-CN" sz="2200" b="0" dirty="0">
                <a:solidFill>
                  <a:schemeClr val="tx1"/>
                </a:solidFill>
              </a:rPr>
              <a:t>List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2-3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papers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and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briefly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describe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the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key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ideas.</a:t>
            </a:r>
            <a:endParaRPr kumimoji="1" lang="zh-CN" altLang="en-US" sz="2200" b="0" dirty="0">
              <a:solidFill>
                <a:schemeClr val="tx1"/>
              </a:solidFill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1CEF2C5-099E-6645-A44E-023A8829AF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5DC575-B3DA-4894-AC1D-D96F1860F14D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29066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390C3C-AEBC-D54D-9374-F7A5348D7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Presentation:</a:t>
            </a:r>
            <a:r>
              <a:rPr kumimoji="1" lang="zh-CN" altLang="en-US" dirty="0"/>
              <a:t> </a:t>
            </a:r>
            <a:r>
              <a:rPr kumimoji="1" lang="en-US" altLang="zh-CN" dirty="0"/>
              <a:t>Motivation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[</a:t>
            </a:r>
            <a:r>
              <a:rPr kumimoji="1" lang="en-US" altLang="zh-CN" dirty="0">
                <a:solidFill>
                  <a:srgbClr val="7030A0"/>
                </a:solidFill>
              </a:rPr>
              <a:t>optional</a:t>
            </a:r>
            <a:r>
              <a:rPr kumimoji="1" lang="en-US" altLang="zh-CN" dirty="0"/>
              <a:t>]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FC7D0B5-53D8-CA46-8F68-4158E8A1FA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b="0" dirty="0">
                <a:solidFill>
                  <a:schemeClr val="tx1"/>
                </a:solidFill>
              </a:rPr>
              <a:t>If</a:t>
            </a:r>
            <a:r>
              <a:rPr kumimoji="1" lang="zh-CN" altLang="en-US" b="0" dirty="0">
                <a:solidFill>
                  <a:schemeClr val="tx1"/>
                </a:solidFill>
              </a:rPr>
              <a:t> </a:t>
            </a:r>
            <a:r>
              <a:rPr kumimoji="1" lang="en-US" altLang="zh-CN" b="0" dirty="0">
                <a:solidFill>
                  <a:schemeClr val="tx1"/>
                </a:solidFill>
              </a:rPr>
              <a:t>you</a:t>
            </a:r>
            <a:r>
              <a:rPr kumimoji="1" lang="zh-CN" altLang="en-US" b="0" dirty="0">
                <a:solidFill>
                  <a:schemeClr val="tx1"/>
                </a:solidFill>
              </a:rPr>
              <a:t> </a:t>
            </a:r>
            <a:r>
              <a:rPr kumimoji="1" lang="en-US" altLang="zh-CN" b="0" dirty="0">
                <a:solidFill>
                  <a:schemeClr val="tx1"/>
                </a:solidFill>
              </a:rPr>
              <a:t>have</a:t>
            </a:r>
            <a:r>
              <a:rPr kumimoji="1" lang="zh-CN" altLang="en-US" b="0" dirty="0">
                <a:solidFill>
                  <a:schemeClr val="tx1"/>
                </a:solidFill>
              </a:rPr>
              <a:t> </a:t>
            </a:r>
            <a:r>
              <a:rPr kumimoji="1" lang="en-US" altLang="zh-CN" b="0" dirty="0">
                <a:solidFill>
                  <a:schemeClr val="tx1"/>
                </a:solidFill>
              </a:rPr>
              <a:t>an</a:t>
            </a:r>
            <a:r>
              <a:rPr kumimoji="1" lang="zh-CN" altLang="en-US" b="0" dirty="0">
                <a:solidFill>
                  <a:schemeClr val="tx1"/>
                </a:solidFill>
              </a:rPr>
              <a:t> </a:t>
            </a:r>
            <a:r>
              <a:rPr kumimoji="1" lang="en-US" altLang="zh-CN" b="0" dirty="0">
                <a:solidFill>
                  <a:schemeClr val="tx1"/>
                </a:solidFill>
              </a:rPr>
              <a:t>new</a:t>
            </a:r>
            <a:r>
              <a:rPr kumimoji="1" lang="zh-CN" altLang="en-US" b="0" dirty="0">
                <a:solidFill>
                  <a:schemeClr val="tx1"/>
                </a:solidFill>
              </a:rPr>
              <a:t> </a:t>
            </a:r>
            <a:r>
              <a:rPr kumimoji="1" lang="en-US" altLang="zh-CN" b="0" dirty="0">
                <a:solidFill>
                  <a:schemeClr val="tx1"/>
                </a:solidFill>
              </a:rPr>
              <a:t>idea,</a:t>
            </a:r>
            <a:r>
              <a:rPr kumimoji="1" lang="zh-CN" altLang="en-US" b="0" dirty="0">
                <a:solidFill>
                  <a:schemeClr val="tx1"/>
                </a:solidFill>
              </a:rPr>
              <a:t> </a:t>
            </a:r>
            <a:r>
              <a:rPr kumimoji="1" lang="en-US" altLang="zh-CN" b="0" dirty="0">
                <a:solidFill>
                  <a:schemeClr val="tx1"/>
                </a:solidFill>
              </a:rPr>
              <a:t>please</a:t>
            </a:r>
            <a:r>
              <a:rPr kumimoji="1" lang="zh-CN" altLang="en-US" b="0" dirty="0">
                <a:solidFill>
                  <a:schemeClr val="tx1"/>
                </a:solidFill>
              </a:rPr>
              <a:t> </a:t>
            </a:r>
            <a:r>
              <a:rPr kumimoji="1" lang="en-US" altLang="zh-CN" b="0" dirty="0">
                <a:solidFill>
                  <a:schemeClr val="tx1"/>
                </a:solidFill>
              </a:rPr>
              <a:t>show</a:t>
            </a:r>
            <a:r>
              <a:rPr kumimoji="1" lang="zh-CN" altLang="en-US" b="0" dirty="0">
                <a:solidFill>
                  <a:schemeClr val="tx1"/>
                </a:solidFill>
              </a:rPr>
              <a:t> </a:t>
            </a:r>
            <a:endParaRPr kumimoji="1" lang="en-US" altLang="zh-CN" b="0" dirty="0">
              <a:solidFill>
                <a:schemeClr val="tx1"/>
              </a:solidFill>
            </a:endParaRPr>
          </a:p>
          <a:p>
            <a:pPr marL="342900" indent="-292100">
              <a:buFont typeface="系统字体"/>
              <a:buChar char="–"/>
            </a:pP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what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is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the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rgbClr val="C00000"/>
                </a:solidFill>
              </a:rPr>
              <a:t>main</a:t>
            </a:r>
            <a:r>
              <a:rPr kumimoji="1" lang="zh-CN" altLang="en-US" sz="2200" b="0" dirty="0">
                <a:solidFill>
                  <a:srgbClr val="C00000"/>
                </a:solidFill>
              </a:rPr>
              <a:t> </a:t>
            </a:r>
            <a:r>
              <a:rPr kumimoji="1" lang="en-US" altLang="zh-CN" sz="2200" b="0" dirty="0">
                <a:solidFill>
                  <a:srgbClr val="C00000"/>
                </a:solidFill>
              </a:rPr>
              <a:t>problem</a:t>
            </a:r>
            <a:r>
              <a:rPr kumimoji="1" lang="zh-CN" altLang="en-US" sz="2200" b="0" dirty="0">
                <a:solidFill>
                  <a:srgbClr val="C00000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of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existing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approaches?</a:t>
            </a:r>
          </a:p>
          <a:p>
            <a:pPr marL="342900" indent="-292100">
              <a:buFont typeface="系统字体"/>
              <a:buChar char="–"/>
            </a:pP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how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do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you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address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the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problem?</a:t>
            </a:r>
          </a:p>
          <a:p>
            <a:pPr marL="342900" indent="-292100">
              <a:buFont typeface="系统字体"/>
              <a:buChar char="–"/>
            </a:pP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what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is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the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rgbClr val="C00000"/>
                </a:solidFill>
              </a:rPr>
              <a:t>key</a:t>
            </a:r>
            <a:r>
              <a:rPr kumimoji="1" lang="zh-CN" altLang="en-US" sz="2200" b="0" dirty="0">
                <a:solidFill>
                  <a:srgbClr val="C00000"/>
                </a:solidFill>
              </a:rPr>
              <a:t> </a:t>
            </a:r>
            <a:r>
              <a:rPr kumimoji="1" lang="en-US" altLang="zh-CN" sz="2200" b="0" dirty="0">
                <a:solidFill>
                  <a:srgbClr val="C00000"/>
                </a:solidFill>
              </a:rPr>
              <a:t>idea</a:t>
            </a:r>
            <a:r>
              <a:rPr kumimoji="1" lang="zh-CN" altLang="en-US" sz="2200" b="0" dirty="0">
                <a:solidFill>
                  <a:srgbClr val="C00000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of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your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model?</a:t>
            </a:r>
          </a:p>
          <a:p>
            <a:r>
              <a:rPr kumimoji="1" lang="zh-CN" altLang="en-US" dirty="0"/>
              <a:t>         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EDBE69A-7EF8-454F-AAE8-7BA6F796E7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5DC575-B3DA-4894-AC1D-D96F1860F14D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46702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35B9AC-419B-0246-AB1E-6847345F3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Presentation:</a:t>
            </a:r>
            <a:r>
              <a:rPr kumimoji="1" lang="zh-CN" altLang="en-US" dirty="0"/>
              <a:t> </a:t>
            </a:r>
            <a:r>
              <a:rPr kumimoji="1" lang="en-US" altLang="zh-CN" dirty="0"/>
              <a:t>Approach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9650B3E-8569-1B47-BBD1-0AF0DFF208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sz="2200" b="0" dirty="0">
                <a:solidFill>
                  <a:schemeClr val="tx1"/>
                </a:solidFill>
              </a:rPr>
              <a:t>Describe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your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approach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using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diagrams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and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descriptions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(like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how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we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introduced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the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Seq2Seq,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Attention,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Transformer,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 err="1">
                <a:solidFill>
                  <a:schemeClr val="tx1"/>
                </a:solidFill>
              </a:rPr>
              <a:t>etc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in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the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class).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endParaRPr kumimoji="1" lang="en-US" altLang="zh-CN" sz="2200" b="0" dirty="0">
              <a:solidFill>
                <a:schemeClr val="tx1"/>
              </a:solidFill>
            </a:endParaRPr>
          </a:p>
          <a:p>
            <a:r>
              <a:rPr kumimoji="1" lang="en-US" altLang="zh-CN" sz="2200" b="0" dirty="0">
                <a:solidFill>
                  <a:schemeClr val="accent2">
                    <a:lumMod val="75000"/>
                  </a:schemeClr>
                </a:solidFill>
              </a:rPr>
              <a:t>For</a:t>
            </a:r>
            <a:r>
              <a:rPr kumimoji="1" lang="zh-CN" altLang="en-US" sz="2200" b="0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kumimoji="1" lang="en-US" altLang="zh-CN" sz="2200" b="0" dirty="0">
                <a:solidFill>
                  <a:schemeClr val="accent2">
                    <a:lumMod val="75000"/>
                  </a:schemeClr>
                </a:solidFill>
              </a:rPr>
              <a:t>example:</a:t>
            </a:r>
          </a:p>
          <a:p>
            <a:endParaRPr kumimoji="1" lang="zh-CN" altLang="en-US" sz="2200" b="0" dirty="0">
              <a:solidFill>
                <a:schemeClr val="tx1"/>
              </a:solidFill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1E417BD-DE63-394C-AAE4-FE3CA4E7F2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5DC575-B3DA-4894-AC1D-D96F1860F14D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3FC347C-E4A3-2147-8F9E-FA32925528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614" y="2744452"/>
            <a:ext cx="7741974" cy="3172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216856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DC56EA-6EEB-A948-8C66-7E36CAD6DC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Presentation:</a:t>
            </a:r>
            <a:r>
              <a:rPr kumimoji="1" lang="zh-CN" altLang="en-US" dirty="0"/>
              <a:t> </a:t>
            </a:r>
            <a:r>
              <a:rPr kumimoji="1" lang="en-US" altLang="zh-CN" dirty="0"/>
              <a:t>Implementation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Details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A0E49B1-6CDE-0E4F-BFF1-224E16FDCE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sz="2200" b="0" dirty="0">
                <a:solidFill>
                  <a:schemeClr val="tx1"/>
                </a:solidFill>
              </a:rPr>
              <a:t>More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details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of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key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components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and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algorithms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(e.g.,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encoder,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decoder,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 err="1">
                <a:solidFill>
                  <a:schemeClr val="tx1"/>
                </a:solidFill>
              </a:rPr>
              <a:t>etc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)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in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your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implementation.</a:t>
            </a:r>
            <a:endParaRPr kumimoji="1" lang="zh-CN" altLang="en-US" sz="2200" b="0" dirty="0">
              <a:solidFill>
                <a:schemeClr val="tx1"/>
              </a:solidFill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6EBA49D-E558-2148-91AE-A962689758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5DC575-B3DA-4894-AC1D-D96F1860F14D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02836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CFBCF4B-2CA3-264F-BBC4-0C774D8834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Presentation:</a:t>
            </a:r>
            <a:r>
              <a:rPr kumimoji="1" lang="zh-CN" altLang="en-US" dirty="0"/>
              <a:t> </a:t>
            </a:r>
            <a:r>
              <a:rPr kumimoji="1" lang="en-US" altLang="zh-CN" dirty="0"/>
              <a:t>Evaluation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FFA3D10-A182-B84C-B522-FEDF55F88E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b="0" dirty="0"/>
              <a:t>Show</a:t>
            </a:r>
            <a:r>
              <a:rPr kumimoji="1" lang="zh-CN" altLang="en-US" b="0" dirty="0"/>
              <a:t> </a:t>
            </a:r>
            <a:r>
              <a:rPr kumimoji="1" lang="en-US" altLang="zh-CN" b="0" dirty="0"/>
              <a:t>the</a:t>
            </a:r>
            <a:r>
              <a:rPr kumimoji="1" lang="zh-CN" altLang="en-US" b="0" dirty="0"/>
              <a:t> </a:t>
            </a:r>
            <a:r>
              <a:rPr kumimoji="1" lang="en-US" altLang="zh-CN" b="0" dirty="0"/>
              <a:t>following</a:t>
            </a:r>
            <a:r>
              <a:rPr kumimoji="1" lang="zh-CN" altLang="en-US" b="0" dirty="0"/>
              <a:t> </a:t>
            </a:r>
            <a:r>
              <a:rPr kumimoji="1" lang="en-US" altLang="zh-CN" b="0" dirty="0"/>
              <a:t>results.</a:t>
            </a:r>
            <a:endParaRPr kumimoji="1" lang="en-US" altLang="zh-CN" sz="2000" b="0" dirty="0">
              <a:solidFill>
                <a:schemeClr val="tx1"/>
              </a:solidFill>
            </a:endParaRPr>
          </a:p>
          <a:p>
            <a:pPr marL="342900" indent="-254000">
              <a:buSzPct val="60000"/>
              <a:buFont typeface="Wingdings" pitchFamily="2" charset="2"/>
              <a:buChar char="l"/>
            </a:pPr>
            <a:r>
              <a:rPr kumimoji="1" lang="en-US" altLang="zh-CN" sz="2000" b="0" dirty="0">
                <a:solidFill>
                  <a:srgbClr val="7030A0"/>
                </a:solidFill>
              </a:rPr>
              <a:t>curves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of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loss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and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bleu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scores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in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the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validation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set</a:t>
            </a:r>
          </a:p>
          <a:p>
            <a:pPr marL="342900" indent="-254000">
              <a:buSzPct val="60000"/>
              <a:buFont typeface="Wingdings" pitchFamily="2" charset="2"/>
              <a:buChar char="l"/>
            </a:pPr>
            <a:r>
              <a:rPr kumimoji="1" lang="en-US" altLang="zh-CN" sz="2000" b="0" dirty="0">
                <a:solidFill>
                  <a:srgbClr val="7030A0"/>
                </a:solidFill>
              </a:rPr>
              <a:t>comparison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of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different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models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(BLEUs)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including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the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provided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baseline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in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the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test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set.</a:t>
            </a:r>
          </a:p>
          <a:p>
            <a:pPr marL="342900" indent="-254000">
              <a:buSzPct val="60000"/>
              <a:buFont typeface="Wingdings" pitchFamily="2" charset="2"/>
              <a:buChar char="l"/>
            </a:pPr>
            <a:r>
              <a:rPr kumimoji="1" lang="en-US" altLang="zh-CN" sz="2000" b="0" dirty="0">
                <a:solidFill>
                  <a:schemeClr val="tx1"/>
                </a:solidFill>
              </a:rPr>
              <a:t>brief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rgbClr val="7030A0"/>
                </a:solidFill>
              </a:rPr>
              <a:t>descriptions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about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the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results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and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comparisons.</a:t>
            </a:r>
            <a:endParaRPr kumimoji="1" lang="zh-CN" altLang="en-US" sz="2000" b="0" dirty="0">
              <a:solidFill>
                <a:schemeClr val="tx1"/>
              </a:solidFill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65FEE73-A988-0746-9256-C0A75EBFDD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5DC575-B3DA-4894-AC1D-D96F1860F14D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1149F4C-3405-7F4C-B9F9-4CE2ED1907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2734" y="3429000"/>
            <a:ext cx="3098532" cy="2411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9601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1EC82F-646E-4D4A-B83D-C838A2A33E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Presentation:</a:t>
            </a:r>
            <a:r>
              <a:rPr kumimoji="1" lang="zh-CN" altLang="en-US" dirty="0"/>
              <a:t> </a:t>
            </a:r>
            <a:r>
              <a:rPr kumimoji="1" lang="en-US" altLang="zh-CN" dirty="0"/>
              <a:t>Demo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33A7A51-65AD-5144-91B7-CE0C4ECD88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sz="2000" b="0" dirty="0">
                <a:solidFill>
                  <a:schemeClr val="tx1"/>
                </a:solidFill>
              </a:rPr>
              <a:t>Show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some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concrete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examples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(selected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context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and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the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generated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response)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yielded by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both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yours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and the baseline model.</a:t>
            </a:r>
          </a:p>
          <a:p>
            <a:endParaRPr kumimoji="1" lang="en-US" altLang="zh-CN" sz="2000" b="0" dirty="0">
              <a:solidFill>
                <a:schemeClr val="tx1"/>
              </a:solidFill>
            </a:endParaRPr>
          </a:p>
          <a:p>
            <a:r>
              <a:rPr kumimoji="1" lang="en-US" altLang="zh-CN" sz="2000" b="0" dirty="0">
                <a:solidFill>
                  <a:schemeClr val="accent2">
                    <a:lumMod val="75000"/>
                  </a:schemeClr>
                </a:solidFill>
              </a:rPr>
              <a:t>Example</a:t>
            </a:r>
            <a:endParaRPr kumimoji="1" lang="zh-CN" altLang="en-US" sz="2000" b="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B5808F2-A35F-3049-81F7-640CD7E1C9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5DC575-B3DA-4894-AC1D-D96F1860F14D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DEEADC2-E06F-0746-861D-493D3DE2F5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714" y="2781837"/>
            <a:ext cx="7329575" cy="2918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2414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F97168-3377-F543-B14A-C9BA8C56F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Presentation:</a:t>
            </a:r>
            <a:r>
              <a:rPr kumimoji="1" lang="zh-CN" altLang="en-US" dirty="0"/>
              <a:t> </a:t>
            </a:r>
            <a:r>
              <a:rPr kumimoji="1" lang="en-US" altLang="zh-CN" dirty="0"/>
              <a:t>Task</a:t>
            </a:r>
            <a:r>
              <a:rPr kumimoji="1" lang="zh-CN" altLang="en-US" dirty="0"/>
              <a:t> </a:t>
            </a:r>
            <a:r>
              <a:rPr kumimoji="1" lang="en-US" altLang="zh-CN" dirty="0"/>
              <a:t>Allocation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CA78A4D-038A-584A-AC4D-494C54819F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b="0" dirty="0">
                <a:solidFill>
                  <a:schemeClr val="tx1"/>
                </a:solidFill>
              </a:rPr>
              <a:t>Show</a:t>
            </a:r>
            <a:r>
              <a:rPr kumimoji="1" lang="zh-CN" altLang="en-US" b="0" dirty="0">
                <a:solidFill>
                  <a:schemeClr val="tx1"/>
                </a:solidFill>
              </a:rPr>
              <a:t> </a:t>
            </a:r>
            <a:r>
              <a:rPr kumimoji="1" lang="en-US" altLang="zh-CN" b="0" dirty="0">
                <a:solidFill>
                  <a:schemeClr val="tx1"/>
                </a:solidFill>
              </a:rPr>
              <a:t>the</a:t>
            </a:r>
            <a:r>
              <a:rPr kumimoji="1" lang="zh-CN" altLang="en-US" b="0" dirty="0">
                <a:solidFill>
                  <a:schemeClr val="tx1"/>
                </a:solidFill>
              </a:rPr>
              <a:t> </a:t>
            </a:r>
            <a:r>
              <a:rPr kumimoji="1" lang="en-US" altLang="zh-CN" b="0" dirty="0">
                <a:solidFill>
                  <a:schemeClr val="tx1"/>
                </a:solidFill>
              </a:rPr>
              <a:t>contribution</a:t>
            </a:r>
            <a:r>
              <a:rPr kumimoji="1" lang="zh-CN" altLang="en-US" b="0" dirty="0">
                <a:solidFill>
                  <a:schemeClr val="tx1"/>
                </a:solidFill>
              </a:rPr>
              <a:t> </a:t>
            </a:r>
            <a:r>
              <a:rPr kumimoji="1" lang="en-US" altLang="zh-CN" b="0" dirty="0">
                <a:solidFill>
                  <a:schemeClr val="tx1"/>
                </a:solidFill>
              </a:rPr>
              <a:t>of</a:t>
            </a:r>
            <a:r>
              <a:rPr kumimoji="1" lang="zh-CN" altLang="en-US" b="0" dirty="0">
                <a:solidFill>
                  <a:schemeClr val="tx1"/>
                </a:solidFill>
              </a:rPr>
              <a:t> </a:t>
            </a:r>
            <a:r>
              <a:rPr kumimoji="1" lang="en-US" altLang="zh-CN" b="0" dirty="0">
                <a:solidFill>
                  <a:schemeClr val="tx1"/>
                </a:solidFill>
              </a:rPr>
              <a:t>each</a:t>
            </a:r>
            <a:r>
              <a:rPr kumimoji="1" lang="zh-CN" altLang="en-US" b="0" dirty="0">
                <a:solidFill>
                  <a:schemeClr val="tx1"/>
                </a:solidFill>
              </a:rPr>
              <a:t> </a:t>
            </a:r>
            <a:r>
              <a:rPr kumimoji="1" lang="en-US" altLang="zh-CN" b="0" dirty="0">
                <a:solidFill>
                  <a:schemeClr val="tx1"/>
                </a:solidFill>
              </a:rPr>
              <a:t>member.</a:t>
            </a:r>
            <a:r>
              <a:rPr kumimoji="1" lang="zh-CN" altLang="en-US" b="0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19F463C-8A2C-3547-BEDB-C0F0D70B97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5DC575-B3DA-4894-AC1D-D96F1860F14D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35373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86E1B4-D984-774F-B1AA-F51230A649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Grading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Scheme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99D2F74-70D5-A541-BEC5-7521CF0F26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200" b="0" dirty="0">
                <a:solidFill>
                  <a:schemeClr val="tx1"/>
                </a:solidFill>
              </a:rPr>
              <a:t>• Performance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>
                <a:solidFill>
                  <a:schemeClr val="tx1"/>
                </a:solidFill>
              </a:rPr>
              <a:t>[</a:t>
            </a:r>
            <a:r>
              <a:rPr lang="en-US" altLang="zh-CN" sz="2200" b="0" dirty="0">
                <a:solidFill>
                  <a:srgbClr val="00B0F0"/>
                </a:solidFill>
              </a:rPr>
              <a:t>10pt</a:t>
            </a:r>
            <a:r>
              <a:rPr lang="en-US" altLang="zh-CN" sz="2200" b="0" dirty="0">
                <a:solidFill>
                  <a:schemeClr val="tx1"/>
                </a:solidFill>
              </a:rPr>
              <a:t>]</a:t>
            </a:r>
          </a:p>
          <a:p>
            <a:pPr marL="320675" indent="-320675"/>
            <a:endParaRPr lang="en-US" altLang="zh-CN" sz="2200" b="0" dirty="0">
              <a:solidFill>
                <a:schemeClr val="tx1"/>
              </a:solidFill>
            </a:endParaRPr>
          </a:p>
          <a:p>
            <a:pPr marL="320675" indent="-320675"/>
            <a:endParaRPr lang="en-US" altLang="zh-CN" sz="2200" b="0" dirty="0">
              <a:solidFill>
                <a:schemeClr val="tx1"/>
              </a:solidFill>
            </a:endParaRPr>
          </a:p>
          <a:p>
            <a:pPr marL="320675" indent="-320675"/>
            <a:r>
              <a:rPr lang="en-US" altLang="zh-CN" sz="2200" b="0" dirty="0">
                <a:solidFill>
                  <a:schemeClr val="tx1"/>
                </a:solidFill>
              </a:rPr>
              <a:t>• Technical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>
                <a:solidFill>
                  <a:schemeClr val="tx1"/>
                </a:solidFill>
              </a:rPr>
              <a:t>soundness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>
                <a:solidFill>
                  <a:schemeClr val="tx1"/>
                </a:solidFill>
              </a:rPr>
              <a:t>[</a:t>
            </a:r>
            <a:r>
              <a:rPr lang="en-US" altLang="zh-CN" sz="2200" b="0" dirty="0">
                <a:solidFill>
                  <a:srgbClr val="00B0F0"/>
                </a:solidFill>
              </a:rPr>
              <a:t>12pt</a:t>
            </a:r>
            <a:r>
              <a:rPr lang="en-US" altLang="zh-CN" sz="2200" b="0" dirty="0">
                <a:solidFill>
                  <a:schemeClr val="tx1"/>
                </a:solidFill>
              </a:rPr>
              <a:t>]</a:t>
            </a:r>
          </a:p>
          <a:p>
            <a:pPr marL="320675" indent="-90488">
              <a:buFont typeface="系统字体"/>
              <a:buChar char="–"/>
            </a:pPr>
            <a:r>
              <a:rPr lang="zh-CN" altLang="en-US" sz="1800" b="0" dirty="0">
                <a:solidFill>
                  <a:schemeClr val="tx1"/>
                </a:solidFill>
              </a:rPr>
              <a:t>    </a:t>
            </a:r>
            <a:r>
              <a:rPr lang="en-US" altLang="zh-CN" sz="1800" b="0" dirty="0">
                <a:solidFill>
                  <a:schemeClr val="tx1"/>
                </a:solidFill>
              </a:rPr>
              <a:t>Easy</a:t>
            </a:r>
            <a:r>
              <a:rPr lang="zh-CN" altLang="en-US" sz="1800" b="0" dirty="0">
                <a:solidFill>
                  <a:schemeClr val="tx1"/>
                </a:solidFill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</a:rPr>
              <a:t>(e.g.,</a:t>
            </a:r>
            <a:r>
              <a:rPr lang="zh-CN" altLang="en-US" sz="1800" b="0" dirty="0">
                <a:solidFill>
                  <a:schemeClr val="tx1"/>
                </a:solidFill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</a:rPr>
              <a:t>no evident improvement,</a:t>
            </a:r>
            <a:r>
              <a:rPr lang="zh-CN" altLang="en-US" sz="1800" b="0" dirty="0">
                <a:solidFill>
                  <a:schemeClr val="tx1"/>
                </a:solidFill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</a:rPr>
              <a:t>):</a:t>
            </a:r>
            <a:r>
              <a:rPr lang="zh-CN" altLang="en-US" sz="1800" b="0" dirty="0">
                <a:solidFill>
                  <a:schemeClr val="tx1"/>
                </a:solidFill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</a:rPr>
              <a:t>5pt</a:t>
            </a:r>
          </a:p>
          <a:p>
            <a:pPr marL="320675" indent="-90488">
              <a:buFont typeface="系统字体"/>
              <a:buChar char="–"/>
            </a:pPr>
            <a:r>
              <a:rPr lang="zh-CN" altLang="en-US" sz="1800" b="0" dirty="0">
                <a:solidFill>
                  <a:schemeClr val="tx1"/>
                </a:solidFill>
              </a:rPr>
              <a:t>    </a:t>
            </a:r>
            <a:r>
              <a:rPr lang="en-US" altLang="zh-CN" sz="1800" b="0" dirty="0">
                <a:solidFill>
                  <a:schemeClr val="tx1"/>
                </a:solidFill>
              </a:rPr>
              <a:t>Medium</a:t>
            </a:r>
            <a:r>
              <a:rPr lang="zh-CN" altLang="en-US" sz="1800" b="0" dirty="0">
                <a:solidFill>
                  <a:schemeClr val="tx1"/>
                </a:solidFill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</a:rPr>
              <a:t>(e.g.,</a:t>
            </a:r>
            <a:r>
              <a:rPr lang="zh-CN" altLang="en-US" sz="1800" b="0" dirty="0">
                <a:solidFill>
                  <a:schemeClr val="tx1"/>
                </a:solidFill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</a:rPr>
              <a:t>little improvement):</a:t>
            </a:r>
            <a:r>
              <a:rPr lang="zh-CN" altLang="en-US" sz="1800" b="0" dirty="0">
                <a:solidFill>
                  <a:schemeClr val="tx1"/>
                </a:solidFill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</a:rPr>
              <a:t>9pt</a:t>
            </a:r>
          </a:p>
          <a:p>
            <a:pPr marL="320675" indent="-90488">
              <a:buFont typeface="系统字体"/>
              <a:buChar char="–"/>
            </a:pPr>
            <a:r>
              <a:rPr lang="zh-CN" altLang="en-US" sz="1800" b="0" dirty="0">
                <a:solidFill>
                  <a:schemeClr val="tx1"/>
                </a:solidFill>
              </a:rPr>
              <a:t>    </a:t>
            </a:r>
            <a:r>
              <a:rPr lang="en-US" altLang="zh-CN" sz="1800" b="0" dirty="0">
                <a:solidFill>
                  <a:schemeClr val="tx1"/>
                </a:solidFill>
              </a:rPr>
              <a:t>Advanced</a:t>
            </a:r>
            <a:r>
              <a:rPr lang="zh-CN" altLang="en-US" sz="1800" b="0" dirty="0">
                <a:solidFill>
                  <a:schemeClr val="tx1"/>
                </a:solidFill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</a:rPr>
              <a:t>(</a:t>
            </a:r>
            <a:r>
              <a:rPr lang="zh-CN" altLang="en-US" sz="1800" b="0" dirty="0">
                <a:solidFill>
                  <a:schemeClr val="tx1"/>
                </a:solidFill>
              </a:rPr>
              <a:t> </a:t>
            </a:r>
            <a:r>
              <a:rPr lang="en-US" altLang="zh-CN" sz="1800" b="0" dirty="0" err="1">
                <a:solidFill>
                  <a:schemeClr val="tx1"/>
                </a:solidFill>
              </a:rPr>
              <a:t>e.g</a:t>
            </a:r>
            <a:r>
              <a:rPr lang="en-US" altLang="zh-CN" sz="1800" b="0" dirty="0">
                <a:solidFill>
                  <a:schemeClr val="tx1"/>
                </a:solidFill>
              </a:rPr>
              <a:t> Transformer):</a:t>
            </a:r>
            <a:r>
              <a:rPr lang="zh-CN" altLang="en-US" sz="1800" b="0" dirty="0">
                <a:solidFill>
                  <a:schemeClr val="tx1"/>
                </a:solidFill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</a:rPr>
              <a:t>12pt</a:t>
            </a:r>
            <a:r>
              <a:rPr lang="zh-CN" altLang="en-US" sz="1800" b="0" dirty="0">
                <a:solidFill>
                  <a:schemeClr val="tx1"/>
                </a:solidFill>
              </a:rPr>
              <a:t> </a:t>
            </a:r>
            <a:endParaRPr lang="zh-CN" altLang="zh-CN" sz="1800" b="0" dirty="0">
              <a:solidFill>
                <a:schemeClr val="tx1"/>
              </a:solidFill>
            </a:endParaRPr>
          </a:p>
          <a:p>
            <a:r>
              <a:rPr lang="en-US" altLang="zh-CN" sz="2200" b="0" dirty="0">
                <a:solidFill>
                  <a:schemeClr val="tx1"/>
                </a:solidFill>
              </a:rPr>
              <a:t>• Presentation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>
                <a:solidFill>
                  <a:schemeClr val="tx1"/>
                </a:solidFill>
              </a:rPr>
              <a:t>[</a:t>
            </a:r>
            <a:r>
              <a:rPr lang="en-US" altLang="zh-CN" sz="2200" b="0" dirty="0">
                <a:solidFill>
                  <a:srgbClr val="00B0F0"/>
                </a:solidFill>
              </a:rPr>
              <a:t>8pt</a:t>
            </a:r>
            <a:r>
              <a:rPr lang="en-US" altLang="zh-CN" sz="2200" b="0" dirty="0">
                <a:solidFill>
                  <a:schemeClr val="tx1"/>
                </a:solidFill>
              </a:rPr>
              <a:t>]</a:t>
            </a:r>
          </a:p>
          <a:p>
            <a:r>
              <a:rPr lang="zh-CN" altLang="en-US" sz="2200" b="0" dirty="0">
                <a:solidFill>
                  <a:schemeClr val="tx1"/>
                </a:solidFill>
              </a:rPr>
              <a:t>    </a:t>
            </a:r>
            <a:r>
              <a:rPr lang="en-US" altLang="zh-CN" sz="2200" b="0" dirty="0">
                <a:solidFill>
                  <a:schemeClr val="tx1"/>
                </a:solidFill>
              </a:rPr>
              <a:t>-</a:t>
            </a:r>
            <a:r>
              <a:rPr lang="zh-CN" altLang="en-US" sz="2200" b="0" dirty="0">
                <a:solidFill>
                  <a:schemeClr val="tx1"/>
                </a:solidFill>
              </a:rPr>
              <a:t>  </a:t>
            </a:r>
            <a:endParaRPr lang="en-US" altLang="zh-CN" sz="2200" b="0" dirty="0">
              <a:solidFill>
                <a:schemeClr val="tx1"/>
              </a:solidFill>
            </a:endParaRPr>
          </a:p>
          <a:p>
            <a:pPr marL="268288" indent="-268288">
              <a:buSzPct val="60000"/>
              <a:buFont typeface="Wingdings" pitchFamily="2" charset="2"/>
              <a:buChar char="l"/>
            </a:pPr>
            <a:r>
              <a:rPr lang="en-US" altLang="zh-CN" sz="2200" b="0" dirty="0">
                <a:solidFill>
                  <a:schemeClr val="tx1"/>
                </a:solidFill>
              </a:rPr>
              <a:t>[optional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>
                <a:solidFill>
                  <a:schemeClr val="tx1"/>
                </a:solidFill>
              </a:rPr>
              <a:t>&amp;</a:t>
            </a:r>
            <a:r>
              <a:rPr lang="zh-CN" altLang="en-US" sz="2200" b="0" dirty="0">
                <a:solidFill>
                  <a:srgbClr val="FF0000"/>
                </a:solidFill>
              </a:rPr>
              <a:t> </a:t>
            </a:r>
            <a:r>
              <a:rPr lang="en-US" altLang="zh-CN" sz="2200" b="0" dirty="0">
                <a:solidFill>
                  <a:srgbClr val="FF0000"/>
                </a:solidFill>
              </a:rPr>
              <a:t>bonus</a:t>
            </a:r>
            <a:r>
              <a:rPr lang="en-US" altLang="zh-CN" sz="2200" b="0" dirty="0">
                <a:solidFill>
                  <a:schemeClr val="tx1"/>
                </a:solidFill>
              </a:rPr>
              <a:t>]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>
                <a:solidFill>
                  <a:schemeClr val="tx1"/>
                </a:solidFill>
              </a:rPr>
              <a:t>new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>
                <a:solidFill>
                  <a:schemeClr val="tx1"/>
                </a:solidFill>
              </a:rPr>
              <a:t>ideas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>
                <a:solidFill>
                  <a:schemeClr val="tx1"/>
                </a:solidFill>
              </a:rPr>
              <a:t>[</a:t>
            </a:r>
            <a:r>
              <a:rPr lang="en-US" altLang="zh-CN" sz="2200" b="0" dirty="0">
                <a:solidFill>
                  <a:srgbClr val="FF0000"/>
                </a:solidFill>
              </a:rPr>
              <a:t>+</a:t>
            </a:r>
            <a:r>
              <a:rPr lang="en-US" altLang="zh-CN" sz="2200" b="0" dirty="0">
                <a:solidFill>
                  <a:srgbClr val="00B0F0"/>
                </a:solidFill>
              </a:rPr>
              <a:t>10pt</a:t>
            </a:r>
            <a:r>
              <a:rPr lang="en-US" altLang="zh-CN" sz="2200" b="0" dirty="0">
                <a:solidFill>
                  <a:schemeClr val="tx1"/>
                </a:solidFill>
              </a:rPr>
              <a:t>]</a:t>
            </a:r>
          </a:p>
          <a:p>
            <a:pPr marL="457200" lvl="1" indent="-188913">
              <a:buSzPct val="60000"/>
              <a:buFont typeface="系统字体"/>
              <a:buChar char="–"/>
            </a:pPr>
            <a:r>
              <a:rPr lang="en-US" altLang="zh-CN" sz="1800" dirty="0">
                <a:latin typeface="Palatino Linotype" panose="02040502050505030304" pitchFamily="18" charset="0"/>
              </a:rPr>
              <a:t>idea</a:t>
            </a:r>
            <a:r>
              <a:rPr lang="zh-CN" altLang="en-US" sz="1800" dirty="0">
                <a:latin typeface="Palatino Linotype" panose="02040502050505030304" pitchFamily="18" charset="0"/>
              </a:rPr>
              <a:t> </a:t>
            </a:r>
            <a:r>
              <a:rPr lang="en-US" altLang="zh-CN" sz="1800" dirty="0">
                <a:latin typeface="Palatino Linotype" panose="02040502050505030304" pitchFamily="18" charset="0"/>
              </a:rPr>
              <a:t>adopted</a:t>
            </a:r>
            <a:r>
              <a:rPr lang="zh-CN" altLang="en-US" sz="1800" dirty="0">
                <a:latin typeface="Palatino Linotype" panose="02040502050505030304" pitchFamily="18" charset="0"/>
              </a:rPr>
              <a:t> </a:t>
            </a:r>
            <a:r>
              <a:rPr lang="en-US" altLang="zh-CN" sz="1800" dirty="0">
                <a:latin typeface="Palatino Linotype" panose="02040502050505030304" pitchFamily="18" charset="0"/>
              </a:rPr>
              <a:t>+5pt,</a:t>
            </a:r>
            <a:r>
              <a:rPr lang="zh-CN" altLang="en-US" sz="1800" dirty="0">
                <a:latin typeface="Palatino Linotype" panose="02040502050505030304" pitchFamily="18" charset="0"/>
              </a:rPr>
              <a:t> </a:t>
            </a:r>
            <a:endParaRPr lang="en-US" altLang="zh-CN" sz="1800" dirty="0">
              <a:latin typeface="Palatino Linotype" panose="02040502050505030304" pitchFamily="18" charset="0"/>
            </a:endParaRPr>
          </a:p>
          <a:p>
            <a:pPr marL="457200" lvl="1" indent="-188913">
              <a:buSzPct val="60000"/>
              <a:buFont typeface="系统字体"/>
              <a:buChar char="–"/>
            </a:pPr>
            <a:r>
              <a:rPr lang="en-US" altLang="zh-CN" sz="1800" dirty="0">
                <a:latin typeface="Palatino Linotype" panose="02040502050505030304" pitchFamily="18" charset="0"/>
              </a:rPr>
              <a:t>and</a:t>
            </a:r>
            <a:r>
              <a:rPr lang="zh-CN" altLang="en-US" sz="1800" dirty="0">
                <a:latin typeface="Palatino Linotype" panose="02040502050505030304" pitchFamily="18" charset="0"/>
              </a:rPr>
              <a:t> </a:t>
            </a:r>
            <a:r>
              <a:rPr lang="en-US" altLang="zh-CN" sz="1800" dirty="0">
                <a:latin typeface="Palatino Linotype" panose="02040502050505030304" pitchFamily="18" charset="0"/>
              </a:rPr>
              <a:t>have</a:t>
            </a:r>
            <a:r>
              <a:rPr lang="zh-CN" altLang="en-US" sz="1800" dirty="0">
                <a:latin typeface="Palatino Linotype" panose="02040502050505030304" pitchFamily="18" charset="0"/>
              </a:rPr>
              <a:t> </a:t>
            </a:r>
            <a:r>
              <a:rPr lang="en-US" altLang="zh-CN" sz="1800" dirty="0">
                <a:latin typeface="Palatino Linotype" panose="02040502050505030304" pitchFamily="18" charset="0"/>
              </a:rPr>
              <a:t>shown</a:t>
            </a:r>
            <a:r>
              <a:rPr lang="zh-CN" altLang="en-US" sz="1800" dirty="0">
                <a:latin typeface="Palatino Linotype" panose="02040502050505030304" pitchFamily="18" charset="0"/>
              </a:rPr>
              <a:t> </a:t>
            </a:r>
            <a:r>
              <a:rPr lang="en-US" altLang="zh-CN" sz="1800" dirty="0">
                <a:latin typeface="Palatino Linotype" panose="02040502050505030304" pitchFamily="18" charset="0"/>
              </a:rPr>
              <a:t>that</a:t>
            </a:r>
            <a:r>
              <a:rPr lang="zh-CN" altLang="en-US" sz="1800" dirty="0">
                <a:latin typeface="Palatino Linotype" panose="02040502050505030304" pitchFamily="18" charset="0"/>
              </a:rPr>
              <a:t> </a:t>
            </a:r>
            <a:r>
              <a:rPr lang="en-US" altLang="zh-CN" sz="1800" dirty="0">
                <a:latin typeface="Palatino Linotype" panose="02040502050505030304" pitchFamily="18" charset="0"/>
              </a:rPr>
              <a:t>it</a:t>
            </a:r>
            <a:r>
              <a:rPr lang="zh-CN" altLang="en-US" sz="1800" dirty="0">
                <a:latin typeface="Palatino Linotype" panose="02040502050505030304" pitchFamily="18" charset="0"/>
              </a:rPr>
              <a:t> </a:t>
            </a:r>
            <a:r>
              <a:rPr lang="en-US" altLang="zh-CN" sz="1800" dirty="0">
                <a:latin typeface="Palatino Linotype" panose="02040502050505030304" pitchFamily="18" charset="0"/>
              </a:rPr>
              <a:t>works</a:t>
            </a:r>
            <a:r>
              <a:rPr lang="zh-CN" altLang="en-US" sz="1800" dirty="0">
                <a:latin typeface="Palatino Linotype" panose="02040502050505030304" pitchFamily="18" charset="0"/>
              </a:rPr>
              <a:t> </a:t>
            </a:r>
            <a:r>
              <a:rPr lang="en-US" altLang="zh-CN" sz="1800" dirty="0">
                <a:latin typeface="Palatino Linotype" panose="02040502050505030304" pitchFamily="18" charset="0"/>
              </a:rPr>
              <a:t>+5pt</a:t>
            </a:r>
            <a:endParaRPr lang="en-US" altLang="zh-CN" sz="1800" b="0" dirty="0">
              <a:solidFill>
                <a:schemeClr val="tx1"/>
              </a:solidFill>
              <a:latin typeface="Palatino Linotype" panose="02040502050505030304" pitchFamily="18" charset="0"/>
            </a:endParaRPr>
          </a:p>
          <a:p>
            <a:endParaRPr lang="en-US" altLang="zh-CN" sz="2200" b="0" dirty="0">
              <a:solidFill>
                <a:schemeClr val="tx1"/>
              </a:solidFill>
            </a:endParaRPr>
          </a:p>
          <a:p>
            <a:endParaRPr lang="en-US" altLang="zh-CN" sz="2200" b="0" dirty="0">
              <a:solidFill>
                <a:schemeClr val="tx1"/>
              </a:solidFill>
            </a:endParaRPr>
          </a:p>
          <a:p>
            <a:endParaRPr lang="zh-CN" altLang="zh-CN" sz="2200" b="0" dirty="0">
              <a:solidFill>
                <a:schemeClr val="tx1"/>
              </a:solidFill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BF5611D-82A5-EA4A-BC4A-C67CCDF87E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5DC575-B3DA-4894-AC1D-D96F1860F14D}" type="slidenum">
              <a:rPr lang="en-US" smtClean="0"/>
              <a:pPr/>
              <a:t>18</a:t>
            </a:fld>
            <a:endParaRPr lang="en-US" dirty="0"/>
          </a:p>
        </p:txBody>
      </p:sp>
      <p:graphicFrame>
        <p:nvGraphicFramePr>
          <p:cNvPr id="5" name="表格 5">
            <a:extLst>
              <a:ext uri="{FF2B5EF4-FFF2-40B4-BE49-F238E27FC236}">
                <a16:creationId xmlns:a16="http://schemas.microsoft.com/office/drawing/2014/main" id="{64008A90-435E-614B-B5CC-05DCBEE685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4878447"/>
              </p:ext>
            </p:extLst>
          </p:nvPr>
        </p:nvGraphicFramePr>
        <p:xfrm>
          <a:off x="890713" y="1667456"/>
          <a:ext cx="7147775" cy="74168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65243">
                  <a:extLst>
                    <a:ext uri="{9D8B030D-6E8A-4147-A177-3AD203B41FA5}">
                      <a16:colId xmlns:a16="http://schemas.microsoft.com/office/drawing/2014/main" val="1832524734"/>
                    </a:ext>
                  </a:extLst>
                </a:gridCol>
                <a:gridCol w="1536133">
                  <a:extLst>
                    <a:ext uri="{9D8B030D-6E8A-4147-A177-3AD203B41FA5}">
                      <a16:colId xmlns:a16="http://schemas.microsoft.com/office/drawing/2014/main" val="3347594057"/>
                    </a:ext>
                  </a:extLst>
                </a:gridCol>
                <a:gridCol w="1723467">
                  <a:extLst>
                    <a:ext uri="{9D8B030D-6E8A-4147-A177-3AD203B41FA5}">
                      <a16:colId xmlns:a16="http://schemas.microsoft.com/office/drawing/2014/main" val="3773462315"/>
                    </a:ext>
                  </a:extLst>
                </a:gridCol>
                <a:gridCol w="2322932">
                  <a:extLst>
                    <a:ext uri="{9D8B030D-6E8A-4147-A177-3AD203B41FA5}">
                      <a16:colId xmlns:a16="http://schemas.microsoft.com/office/drawing/2014/main" val="29710334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230187" indent="0" algn="ctr">
                        <a:buFont typeface="系统字体"/>
                        <a:buNone/>
                      </a:pPr>
                      <a:r>
                        <a:rPr lang="en-US" altLang="zh-CN" sz="1800" dirty="0"/>
                        <a:t>&gt; baseline</a:t>
                      </a:r>
                      <a:r>
                        <a:rPr lang="zh-CN" altLang="en-US" sz="1800" dirty="0"/>
                        <a:t> </a:t>
                      </a:r>
                      <a:endParaRPr lang="en-US" altLang="zh-CN" sz="1800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/>
                        <a:t> </a:t>
                      </a:r>
                      <a:r>
                        <a:rPr lang="en-US" altLang="zh-CN" sz="1800" dirty="0"/>
                        <a:t>95% baseline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90% baseline</a:t>
                      </a:r>
                      <a:endParaRPr lang="en-US" altLang="zh-CN" sz="1800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/>
                        <a:t>non-sense</a:t>
                      </a:r>
                      <a:r>
                        <a:rPr lang="zh-CN" altLang="en-US" sz="1800" dirty="0"/>
                        <a:t>  </a:t>
                      </a:r>
                      <a:r>
                        <a:rPr lang="en-US" altLang="zh-CN" sz="1800" dirty="0"/>
                        <a:t>results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3750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/>
                        <a:t>10pt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/>
                        <a:t>8pt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/>
                        <a:t>6pt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/>
                        <a:t>0pt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89378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989540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88EF469-8EB1-144C-B58C-DF24A8B73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Goals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DA998C4-0789-274A-BDD3-3BA4446CA9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SzPct val="60000"/>
              <a:buFont typeface="Wingdings" pitchFamily="2" charset="2"/>
              <a:buChar char="l"/>
            </a:pPr>
            <a:r>
              <a:rPr kumimoji="1" lang="en-US" altLang="zh-CN" sz="2200" b="0" dirty="0">
                <a:solidFill>
                  <a:schemeClr val="tx1"/>
                </a:solidFill>
              </a:rPr>
              <a:t>Implement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A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/>
              <a:t>Chatbot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Using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Deep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Learning</a:t>
            </a:r>
          </a:p>
          <a:p>
            <a:pPr marL="342900" indent="-22225">
              <a:buSzPct val="60000"/>
              <a:buFont typeface="Wingdings" pitchFamily="2" charset="2"/>
              <a:buChar char="ü"/>
            </a:pPr>
            <a:r>
              <a:rPr kumimoji="1" lang="en-US" altLang="zh-CN" sz="2200" dirty="0">
                <a:solidFill>
                  <a:schemeClr val="tx1"/>
                </a:solidFill>
              </a:rPr>
              <a:t>	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achieve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high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performance</a:t>
            </a:r>
          </a:p>
          <a:p>
            <a:pPr marL="342900" indent="-22225">
              <a:buSzPct val="60000"/>
              <a:buFont typeface="Wingdings" pitchFamily="2" charset="2"/>
              <a:buChar char="ü"/>
            </a:pPr>
            <a:r>
              <a:rPr kumimoji="1" lang="en-US" altLang="zh-CN" sz="2200" b="0" dirty="0">
                <a:solidFill>
                  <a:schemeClr val="tx1"/>
                </a:solidFill>
              </a:rPr>
              <a:t>	learn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to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implement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popular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neural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language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models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such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as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Transformer,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etc.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endParaRPr kumimoji="1" lang="en-US" altLang="zh-CN" sz="2200" b="0" dirty="0">
              <a:solidFill>
                <a:schemeClr val="tx1"/>
              </a:solidFill>
            </a:endParaRPr>
          </a:p>
          <a:p>
            <a:pPr marL="342900" indent="-342900">
              <a:buSzPct val="60000"/>
              <a:buFont typeface="Wingdings" pitchFamily="2" charset="2"/>
              <a:buChar char="l"/>
            </a:pPr>
            <a:r>
              <a:rPr lang="en-US" altLang="zh-CN" sz="2200" b="0" dirty="0">
                <a:solidFill>
                  <a:schemeClr val="tx1"/>
                </a:solidFill>
              </a:rPr>
              <a:t>A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/>
              <a:t>presentation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>
                <a:solidFill>
                  <a:schemeClr val="tx1"/>
                </a:solidFill>
              </a:rPr>
              <a:t>to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dirty="0">
                <a:solidFill>
                  <a:srgbClr val="7030A0"/>
                </a:solidFill>
              </a:rPr>
              <a:t>sell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>
                <a:solidFill>
                  <a:schemeClr val="tx1"/>
                </a:solidFill>
              </a:rPr>
              <a:t>your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>
                <a:solidFill>
                  <a:schemeClr val="tx1"/>
                </a:solidFill>
              </a:rPr>
              <a:t>product/idea.</a:t>
            </a:r>
          </a:p>
          <a:p>
            <a:pPr marL="342900" indent="-342900">
              <a:buSzPct val="60000"/>
              <a:buFont typeface="Wingdings" pitchFamily="2" charset="2"/>
              <a:buChar char="l"/>
            </a:pPr>
            <a:r>
              <a:rPr kumimoji="1" lang="en-US" altLang="zh-CN" sz="2200" b="0" dirty="0">
                <a:solidFill>
                  <a:schemeClr val="tx1"/>
                </a:solidFill>
              </a:rPr>
              <a:t>[optional]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/>
              <a:t>new</a:t>
            </a:r>
            <a:r>
              <a:rPr lang="zh-CN" altLang="en-US" sz="2200" b="0" dirty="0"/>
              <a:t> </a:t>
            </a:r>
            <a:r>
              <a:rPr lang="en-US" altLang="zh-CN" sz="2200" b="0" dirty="0"/>
              <a:t>ideas</a:t>
            </a:r>
            <a:r>
              <a:rPr lang="zh-CN" altLang="en-US" sz="2200" b="0" dirty="0"/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for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open-domain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dialogue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generation</a:t>
            </a:r>
            <a:endParaRPr kumimoji="1" lang="zh-CN" altLang="en-US" sz="2200" b="0" dirty="0">
              <a:solidFill>
                <a:schemeClr val="tx1"/>
              </a:solidFill>
            </a:endParaRPr>
          </a:p>
          <a:p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45739E6-BA83-084B-AAA4-D6978C9544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5DC575-B3DA-4894-AC1D-D96F1860F14D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6919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2EA1569-486A-AA47-843D-A03CB4AD7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0582" y="485367"/>
            <a:ext cx="7741974" cy="627812"/>
          </a:xfrm>
        </p:spPr>
        <p:txBody>
          <a:bodyPr/>
          <a:lstStyle/>
          <a:p>
            <a:r>
              <a:rPr kumimoji="1" lang="en-US" altLang="zh-CN" dirty="0"/>
              <a:t>Submission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1B43A1C-3B16-3B42-B67F-E97F96C251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SzPct val="60000"/>
              <a:buFont typeface="Wingdings" pitchFamily="2" charset="2"/>
              <a:buChar char="l"/>
            </a:pPr>
            <a:r>
              <a:rPr kumimoji="1" lang="en-US" altLang="zh-CN" sz="2200" b="0" dirty="0">
                <a:solidFill>
                  <a:schemeClr val="tx1"/>
                </a:solidFill>
              </a:rPr>
              <a:t>group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project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(1-3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members)</a:t>
            </a:r>
          </a:p>
          <a:p>
            <a:pPr marL="342900" indent="-342900">
              <a:buSzPct val="60000"/>
              <a:buFont typeface="Wingdings" pitchFamily="2" charset="2"/>
              <a:buChar char="l"/>
            </a:pPr>
            <a:r>
              <a:rPr kumimoji="1" lang="en-US" altLang="zh-CN" sz="2200" b="0" dirty="0">
                <a:solidFill>
                  <a:schemeClr val="tx1"/>
                </a:solidFill>
              </a:rPr>
              <a:t>one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of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the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group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member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submit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a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single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file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named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endParaRPr kumimoji="1" lang="en-US" altLang="zh-CN" sz="2200" b="0" dirty="0">
              <a:solidFill>
                <a:schemeClr val="tx1"/>
              </a:solidFill>
            </a:endParaRPr>
          </a:p>
          <a:p>
            <a:r>
              <a:rPr kumimoji="1" lang="zh-CN" altLang="en-US" sz="2200" b="0" dirty="0">
                <a:solidFill>
                  <a:schemeClr val="tx1"/>
                </a:solidFill>
              </a:rPr>
              <a:t>    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‘</a:t>
            </a:r>
            <a:r>
              <a:rPr kumimoji="1" lang="en-US" altLang="zh-CN" sz="2200" b="0" dirty="0">
                <a:solidFill>
                  <a:schemeClr val="accent2">
                    <a:lumMod val="50000"/>
                  </a:schemeClr>
                </a:solidFill>
              </a:rPr>
              <a:t>ID1_NAME1_ID2_NAME2_ID3_NAME3.zip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’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to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Canvas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 </a:t>
            </a:r>
            <a:endParaRPr kumimoji="1" lang="en-US" altLang="zh-CN" sz="2200" b="0" dirty="0">
              <a:solidFill>
                <a:schemeClr val="tx1"/>
              </a:solidFill>
            </a:endParaRPr>
          </a:p>
          <a:p>
            <a:r>
              <a:rPr kumimoji="1" lang="zh-CN" altLang="en-US" sz="2200" b="0" dirty="0">
                <a:solidFill>
                  <a:schemeClr val="tx1"/>
                </a:solidFill>
              </a:rPr>
              <a:t>     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including:</a:t>
            </a:r>
          </a:p>
          <a:p>
            <a:pPr indent="409575"/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-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code: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(</a:t>
            </a:r>
            <a:r>
              <a:rPr kumimoji="1" lang="en-US" altLang="zh-CN" sz="2200" b="0" dirty="0">
                <a:solidFill>
                  <a:schemeClr val="accent2">
                    <a:lumMod val="50000"/>
                  </a:schemeClr>
                </a:solidFill>
              </a:rPr>
              <a:t>proj2.ipynb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)</a:t>
            </a:r>
          </a:p>
          <a:p>
            <a:pPr indent="409575"/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-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trained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model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(</a:t>
            </a:r>
            <a:r>
              <a:rPr kumimoji="1" lang="en-US" altLang="zh-CN" sz="2200" b="0" dirty="0">
                <a:solidFill>
                  <a:schemeClr val="accent2">
                    <a:lumMod val="50000"/>
                  </a:schemeClr>
                </a:solidFill>
              </a:rPr>
              <a:t>checkpoint_itr0.pkl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)</a:t>
            </a:r>
          </a:p>
          <a:p>
            <a:pPr indent="409575"/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-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presentation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(</a:t>
            </a:r>
            <a:r>
              <a:rPr kumimoji="1" lang="en-US" altLang="zh-CN" sz="2200" b="0" dirty="0" err="1">
                <a:solidFill>
                  <a:schemeClr val="accent2">
                    <a:lumMod val="50000"/>
                  </a:schemeClr>
                </a:solidFill>
              </a:rPr>
              <a:t>presentation.pptx</a:t>
            </a:r>
            <a:r>
              <a:rPr kumimoji="1" lang="zh-CN" altLang="en-US" sz="2200" b="0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kumimoji="1" lang="en-US" altLang="zh-CN" sz="2200" b="0" u="sng" dirty="0">
                <a:solidFill>
                  <a:schemeClr val="accent2">
                    <a:lumMod val="50000"/>
                  </a:schemeClr>
                </a:solidFill>
              </a:rPr>
              <a:t>with</a:t>
            </a:r>
            <a:r>
              <a:rPr kumimoji="1" lang="zh-CN" altLang="en-US" sz="2200" b="0" u="sng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kumimoji="1" lang="en-US" altLang="zh-CN" sz="2200" b="0" u="sng" dirty="0">
                <a:solidFill>
                  <a:schemeClr val="accent2">
                    <a:lumMod val="50000"/>
                  </a:schemeClr>
                </a:solidFill>
              </a:rPr>
              <a:t>voice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)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endParaRPr kumimoji="1" lang="en-US" altLang="zh-CN" sz="2200" b="0" dirty="0">
              <a:solidFill>
                <a:schemeClr val="tx1"/>
              </a:solidFill>
            </a:endParaRPr>
          </a:p>
          <a:p>
            <a:endParaRPr kumimoji="1" lang="en-US" altLang="zh-CN" sz="2200" b="0" dirty="0">
              <a:solidFill>
                <a:schemeClr val="tx1"/>
              </a:solidFill>
            </a:endParaRPr>
          </a:p>
          <a:p>
            <a:r>
              <a:rPr kumimoji="1" lang="en-US" altLang="zh-CN" sz="2200" b="0" dirty="0">
                <a:solidFill>
                  <a:schemeClr val="tx1"/>
                </a:solidFill>
              </a:rPr>
              <a:t>Due date: Jan. 3rd</a:t>
            </a:r>
            <a:endParaRPr kumimoji="1" lang="zh-CN" altLang="en-US" sz="2200" b="0" dirty="0">
              <a:solidFill>
                <a:schemeClr val="tx1"/>
              </a:solidFill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55D5AD8-ED88-C643-A8D6-5678F85866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5DC575-B3DA-4894-AC1D-D96F1860F14D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7384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65CA95-5BF6-FD47-A35D-839EC9BE18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Tips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BBF6DF4-FDBA-0348-966E-81749111E6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200" b="0" dirty="0">
                <a:solidFill>
                  <a:schemeClr val="tx1"/>
                </a:solidFill>
              </a:rPr>
              <a:t>Your programs should be written in such a way that the TA can easily verify the results reported by you.</a:t>
            </a:r>
            <a:endParaRPr lang="zh-CN" altLang="zh-CN" sz="2200" b="0" dirty="0">
              <a:solidFill>
                <a:schemeClr val="tx1"/>
              </a:solidFill>
            </a:endParaRPr>
          </a:p>
          <a:p>
            <a:endParaRPr kumimoji="1" lang="en-US" altLang="zh-CN" sz="2200" dirty="0"/>
          </a:p>
          <a:p>
            <a:r>
              <a:rPr kumimoji="1" lang="en-US" altLang="zh-CN" sz="2200" b="0" dirty="0">
                <a:solidFill>
                  <a:schemeClr val="tx1"/>
                </a:solidFill>
              </a:rPr>
              <a:t>Your presentation should be clear and comprehensive so that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customers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(TAs)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will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buy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(give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high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score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to)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your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product.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B190BAA-2BBD-E34B-B98B-28D2B23340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5DC575-B3DA-4894-AC1D-D96F1860F14D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23575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0E01B8-E249-B14B-8C64-D414B1CC2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0" dirty="0">
                <a:solidFill>
                  <a:schemeClr val="tx1"/>
                </a:solidFill>
              </a:rPr>
              <a:t>Open-Domain</a:t>
            </a:r>
            <a:r>
              <a:rPr kumimoji="1" lang="zh-CN" altLang="en-US" b="0" dirty="0">
                <a:solidFill>
                  <a:schemeClr val="tx1"/>
                </a:solidFill>
              </a:rPr>
              <a:t> </a:t>
            </a:r>
            <a:r>
              <a:rPr kumimoji="1" lang="en-US" altLang="zh-CN" b="0" dirty="0">
                <a:solidFill>
                  <a:schemeClr val="tx1"/>
                </a:solidFill>
              </a:rPr>
              <a:t>Conversations</a:t>
            </a:r>
            <a:endParaRPr kumimoji="1" lang="zh-CN" altLang="en-US" b="0" dirty="0">
              <a:solidFill>
                <a:schemeClr val="tx1"/>
              </a:solidFill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30C78F9-32E6-A14F-B7BE-55679DF484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b="0" dirty="0">
                <a:solidFill>
                  <a:schemeClr val="tx1"/>
                </a:solidFill>
              </a:rPr>
              <a:t>A</a:t>
            </a:r>
            <a:r>
              <a:rPr kumimoji="1" lang="zh-CN" altLang="en-US" b="0" dirty="0">
                <a:solidFill>
                  <a:schemeClr val="tx1"/>
                </a:solidFill>
              </a:rPr>
              <a:t> </a:t>
            </a:r>
            <a:r>
              <a:rPr kumimoji="1" lang="en-US" altLang="zh-CN" b="0" dirty="0">
                <a:solidFill>
                  <a:schemeClr val="tx1"/>
                </a:solidFill>
              </a:rPr>
              <a:t>Sample</a:t>
            </a:r>
            <a:r>
              <a:rPr kumimoji="1" lang="zh-CN" altLang="en-US" b="0" dirty="0">
                <a:solidFill>
                  <a:schemeClr val="tx1"/>
                </a:solidFill>
              </a:rPr>
              <a:t> </a:t>
            </a:r>
            <a:r>
              <a:rPr kumimoji="1" lang="en-US" altLang="zh-CN" b="0" dirty="0">
                <a:solidFill>
                  <a:schemeClr val="tx1"/>
                </a:solidFill>
              </a:rPr>
              <a:t>Architecture</a:t>
            </a:r>
            <a:endParaRPr kumimoji="1" lang="zh-CN" altLang="en-US" b="0" dirty="0">
              <a:solidFill>
                <a:schemeClr val="tx1"/>
              </a:solidFill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9D3B46A-F7E1-D840-9D53-593BBA17A6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5DC575-B3DA-4894-AC1D-D96F1860F14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Rounded Rectangle 84">
            <a:extLst>
              <a:ext uri="{FF2B5EF4-FFF2-40B4-BE49-F238E27FC236}">
                <a16:creationId xmlns:a16="http://schemas.microsoft.com/office/drawing/2014/main" id="{6DEE8B58-D56F-DD45-8A1C-B94691F30300}"/>
              </a:ext>
            </a:extLst>
          </p:cNvPr>
          <p:cNvSpPr/>
          <p:nvPr/>
        </p:nvSpPr>
        <p:spPr>
          <a:xfrm>
            <a:off x="3898815" y="2304782"/>
            <a:ext cx="484163" cy="290498"/>
          </a:xfrm>
          <a:prstGeom prst="roundRect">
            <a:avLst/>
          </a:prstGeom>
          <a:solidFill>
            <a:srgbClr val="E1D5E7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aseline="-25000" dirty="0">
              <a:solidFill>
                <a:schemeClr val="tx1"/>
              </a:solidFill>
            </a:endParaRPr>
          </a:p>
        </p:txBody>
      </p:sp>
      <p:sp>
        <p:nvSpPr>
          <p:cNvPr id="6" name="Rounded Rectangle 85">
            <a:extLst>
              <a:ext uri="{FF2B5EF4-FFF2-40B4-BE49-F238E27FC236}">
                <a16:creationId xmlns:a16="http://schemas.microsoft.com/office/drawing/2014/main" id="{0DE3F078-658B-2146-B9C9-84B2739222D6}"/>
              </a:ext>
            </a:extLst>
          </p:cNvPr>
          <p:cNvSpPr/>
          <p:nvPr/>
        </p:nvSpPr>
        <p:spPr>
          <a:xfrm>
            <a:off x="3903752" y="2970885"/>
            <a:ext cx="484163" cy="290498"/>
          </a:xfrm>
          <a:prstGeom prst="roundRect">
            <a:avLst/>
          </a:prstGeom>
          <a:solidFill>
            <a:srgbClr val="E1D5E7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aseline="-25000" dirty="0">
              <a:solidFill>
                <a:schemeClr val="tx1"/>
              </a:solidFill>
            </a:endParaRPr>
          </a:p>
        </p:txBody>
      </p:sp>
      <p:sp>
        <p:nvSpPr>
          <p:cNvPr id="7" name="Rounded Rectangle 86">
            <a:extLst>
              <a:ext uri="{FF2B5EF4-FFF2-40B4-BE49-F238E27FC236}">
                <a16:creationId xmlns:a16="http://schemas.microsoft.com/office/drawing/2014/main" id="{A45EB845-130F-7145-95A7-317C9EB6112D}"/>
              </a:ext>
            </a:extLst>
          </p:cNvPr>
          <p:cNvSpPr/>
          <p:nvPr/>
        </p:nvSpPr>
        <p:spPr>
          <a:xfrm>
            <a:off x="3898817" y="3637803"/>
            <a:ext cx="484163" cy="290498"/>
          </a:xfrm>
          <a:prstGeom prst="roundRect">
            <a:avLst/>
          </a:prstGeom>
          <a:solidFill>
            <a:srgbClr val="E1D5E7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aseline="-25000" dirty="0">
              <a:solidFill>
                <a:schemeClr val="tx1"/>
              </a:solidFill>
            </a:endParaRPr>
          </a:p>
        </p:txBody>
      </p:sp>
      <p:cxnSp>
        <p:nvCxnSpPr>
          <p:cNvPr id="8" name="Straight Arrow Connector 88">
            <a:extLst>
              <a:ext uri="{FF2B5EF4-FFF2-40B4-BE49-F238E27FC236}">
                <a16:creationId xmlns:a16="http://schemas.microsoft.com/office/drawing/2014/main" id="{E8019A57-642C-4843-9BB5-2206DB0A83A1}"/>
              </a:ext>
            </a:extLst>
          </p:cNvPr>
          <p:cNvCxnSpPr>
            <a:stCxn id="5" idx="2"/>
            <a:endCxn id="6" idx="0"/>
          </p:cNvCxnSpPr>
          <p:nvPr/>
        </p:nvCxnSpPr>
        <p:spPr>
          <a:xfrm>
            <a:off x="4140895" y="2595283"/>
            <a:ext cx="4938" cy="37560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Elbow Connector 98">
            <a:extLst>
              <a:ext uri="{FF2B5EF4-FFF2-40B4-BE49-F238E27FC236}">
                <a16:creationId xmlns:a16="http://schemas.microsoft.com/office/drawing/2014/main" id="{BE615F47-EF3E-A74E-BA70-3574D3E34463}"/>
              </a:ext>
            </a:extLst>
          </p:cNvPr>
          <p:cNvCxnSpPr>
            <a:cxnSpLocks/>
            <a:stCxn id="7" idx="3"/>
            <a:endCxn id="11" idx="1"/>
          </p:cNvCxnSpPr>
          <p:nvPr/>
        </p:nvCxnSpPr>
        <p:spPr>
          <a:xfrm flipV="1">
            <a:off x="4382980" y="2297494"/>
            <a:ext cx="816207" cy="1485558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105">
            <a:extLst>
              <a:ext uri="{FF2B5EF4-FFF2-40B4-BE49-F238E27FC236}">
                <a16:creationId xmlns:a16="http://schemas.microsoft.com/office/drawing/2014/main" id="{B305404F-2B01-2E41-9444-8D3C134CD112}"/>
              </a:ext>
            </a:extLst>
          </p:cNvPr>
          <p:cNvCxnSpPr>
            <a:stCxn id="11" idx="3"/>
            <a:endCxn id="13" idx="1"/>
          </p:cNvCxnSpPr>
          <p:nvPr/>
        </p:nvCxnSpPr>
        <p:spPr>
          <a:xfrm>
            <a:off x="5683367" y="2297506"/>
            <a:ext cx="383267" cy="24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6">
            <a:extLst>
              <a:ext uri="{FF2B5EF4-FFF2-40B4-BE49-F238E27FC236}">
                <a16:creationId xmlns:a16="http://schemas.microsoft.com/office/drawing/2014/main" id="{A46D9CD0-B9FA-9F42-953A-A25595A15DDB}"/>
              </a:ext>
            </a:extLst>
          </p:cNvPr>
          <p:cNvSpPr/>
          <p:nvPr/>
        </p:nvSpPr>
        <p:spPr>
          <a:xfrm>
            <a:off x="5199187" y="2152245"/>
            <a:ext cx="484163" cy="290498"/>
          </a:xfrm>
          <a:prstGeom prst="roundRect">
            <a:avLst/>
          </a:prstGeom>
          <a:solidFill>
            <a:srgbClr val="F8CECC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aseline="-25000" dirty="0">
              <a:solidFill>
                <a:schemeClr val="tx1"/>
              </a:solidFill>
            </a:endParaRPr>
          </a:p>
        </p:txBody>
      </p:sp>
      <p:sp>
        <p:nvSpPr>
          <p:cNvPr id="12" name="TextBox 107">
            <a:extLst>
              <a:ext uri="{FF2B5EF4-FFF2-40B4-BE49-F238E27FC236}">
                <a16:creationId xmlns:a16="http://schemas.microsoft.com/office/drawing/2014/main" id="{48EE304E-5A08-BA47-B1CF-77A65059606A}"/>
              </a:ext>
            </a:extLst>
          </p:cNvPr>
          <p:cNvSpPr txBox="1"/>
          <p:nvPr/>
        </p:nvSpPr>
        <p:spPr>
          <a:xfrm>
            <a:off x="6061267" y="2476294"/>
            <a:ext cx="469845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000" dirty="0"/>
              <a:t>I</a:t>
            </a:r>
            <a:endParaRPr lang="en-US" sz="2000" baseline="-25000" dirty="0"/>
          </a:p>
        </p:txBody>
      </p:sp>
      <p:sp>
        <p:nvSpPr>
          <p:cNvPr id="13" name="Rounded Rectangle 108">
            <a:extLst>
              <a:ext uri="{FF2B5EF4-FFF2-40B4-BE49-F238E27FC236}">
                <a16:creationId xmlns:a16="http://schemas.microsoft.com/office/drawing/2014/main" id="{1CC307BF-C881-AA44-A089-090E3190FB9A}"/>
              </a:ext>
            </a:extLst>
          </p:cNvPr>
          <p:cNvSpPr/>
          <p:nvPr/>
        </p:nvSpPr>
        <p:spPr>
          <a:xfrm>
            <a:off x="6066618" y="2152494"/>
            <a:ext cx="484163" cy="290498"/>
          </a:xfrm>
          <a:prstGeom prst="roundRect">
            <a:avLst/>
          </a:prstGeom>
          <a:solidFill>
            <a:srgbClr val="F8CECC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aseline="-25000" dirty="0">
              <a:solidFill>
                <a:schemeClr val="tx1"/>
              </a:solidFill>
            </a:endParaRPr>
          </a:p>
        </p:txBody>
      </p:sp>
      <p:sp>
        <p:nvSpPr>
          <p:cNvPr id="14" name="Rounded Rectangle 109">
            <a:extLst>
              <a:ext uri="{FF2B5EF4-FFF2-40B4-BE49-F238E27FC236}">
                <a16:creationId xmlns:a16="http://schemas.microsoft.com/office/drawing/2014/main" id="{5507271B-9A58-3241-9FDD-4AE73704CA7A}"/>
              </a:ext>
            </a:extLst>
          </p:cNvPr>
          <p:cNvSpPr/>
          <p:nvPr/>
        </p:nvSpPr>
        <p:spPr>
          <a:xfrm>
            <a:off x="6896958" y="2152494"/>
            <a:ext cx="484163" cy="290498"/>
          </a:xfrm>
          <a:prstGeom prst="roundRect">
            <a:avLst/>
          </a:prstGeom>
          <a:solidFill>
            <a:srgbClr val="F8CECC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aseline="-25000" dirty="0">
              <a:solidFill>
                <a:schemeClr val="tx1"/>
              </a:solidFill>
            </a:endParaRPr>
          </a:p>
        </p:txBody>
      </p:sp>
      <p:cxnSp>
        <p:nvCxnSpPr>
          <p:cNvPr id="15" name="Straight Arrow Connector 110">
            <a:extLst>
              <a:ext uri="{FF2B5EF4-FFF2-40B4-BE49-F238E27FC236}">
                <a16:creationId xmlns:a16="http://schemas.microsoft.com/office/drawing/2014/main" id="{8F4D4DD0-FD25-EE4D-98DA-EBFE8FBBF556}"/>
              </a:ext>
            </a:extLst>
          </p:cNvPr>
          <p:cNvCxnSpPr>
            <a:stCxn id="13" idx="3"/>
            <a:endCxn id="14" idx="1"/>
          </p:cNvCxnSpPr>
          <p:nvPr/>
        </p:nvCxnSpPr>
        <p:spPr>
          <a:xfrm>
            <a:off x="6550781" y="2297741"/>
            <a:ext cx="34617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11">
            <a:extLst>
              <a:ext uri="{FF2B5EF4-FFF2-40B4-BE49-F238E27FC236}">
                <a16:creationId xmlns:a16="http://schemas.microsoft.com/office/drawing/2014/main" id="{F8624BFD-2AE0-8E45-ADCB-42732F57A509}"/>
              </a:ext>
            </a:extLst>
          </p:cNvPr>
          <p:cNvSpPr txBox="1"/>
          <p:nvPr/>
        </p:nvSpPr>
        <p:spPr>
          <a:xfrm>
            <a:off x="6891007" y="2450031"/>
            <a:ext cx="496076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000" dirty="0"/>
              <a:t>like</a:t>
            </a:r>
            <a:endParaRPr lang="en-US" sz="2000" baseline="-25000" dirty="0"/>
          </a:p>
        </p:txBody>
      </p:sp>
      <p:sp>
        <p:nvSpPr>
          <p:cNvPr id="17" name="TextBox 113">
            <a:extLst>
              <a:ext uri="{FF2B5EF4-FFF2-40B4-BE49-F238E27FC236}">
                <a16:creationId xmlns:a16="http://schemas.microsoft.com/office/drawing/2014/main" id="{E01F7863-9553-3C41-AD2E-0EB36FA06085}"/>
              </a:ext>
            </a:extLst>
          </p:cNvPr>
          <p:cNvSpPr txBox="1"/>
          <p:nvPr/>
        </p:nvSpPr>
        <p:spPr>
          <a:xfrm>
            <a:off x="6018731" y="1804413"/>
            <a:ext cx="52464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000" dirty="0"/>
              <a:t>like</a:t>
            </a:r>
            <a:endParaRPr lang="en-US" sz="2000" baseline="-25000" dirty="0"/>
          </a:p>
        </p:txBody>
      </p:sp>
      <p:sp>
        <p:nvSpPr>
          <p:cNvPr id="18" name="TextBox 114">
            <a:extLst>
              <a:ext uri="{FF2B5EF4-FFF2-40B4-BE49-F238E27FC236}">
                <a16:creationId xmlns:a16="http://schemas.microsoft.com/office/drawing/2014/main" id="{F89AB424-11A4-F046-AB93-E1BB3F00081F}"/>
              </a:ext>
            </a:extLst>
          </p:cNvPr>
          <p:cNvSpPr txBox="1"/>
          <p:nvPr/>
        </p:nvSpPr>
        <p:spPr>
          <a:xfrm>
            <a:off x="6790491" y="1795816"/>
            <a:ext cx="691188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000" dirty="0"/>
              <a:t>tennis</a:t>
            </a:r>
            <a:endParaRPr lang="en-US" sz="2000" baseline="-25000" dirty="0"/>
          </a:p>
        </p:txBody>
      </p:sp>
      <p:sp>
        <p:nvSpPr>
          <p:cNvPr id="19" name="TextBox 115">
            <a:extLst>
              <a:ext uri="{FF2B5EF4-FFF2-40B4-BE49-F238E27FC236}">
                <a16:creationId xmlns:a16="http://schemas.microsoft.com/office/drawing/2014/main" id="{AF557E81-DF12-3245-B952-A2F414BFA0BD}"/>
              </a:ext>
            </a:extLst>
          </p:cNvPr>
          <p:cNvSpPr txBox="1"/>
          <p:nvPr/>
        </p:nvSpPr>
        <p:spPr>
          <a:xfrm>
            <a:off x="5184031" y="1804414"/>
            <a:ext cx="520773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000" dirty="0"/>
              <a:t>I</a:t>
            </a:r>
            <a:endParaRPr lang="en-US" sz="2000" baseline="-25000" dirty="0"/>
          </a:p>
        </p:txBody>
      </p:sp>
      <p:sp>
        <p:nvSpPr>
          <p:cNvPr id="20" name="TextBox 116">
            <a:extLst>
              <a:ext uri="{FF2B5EF4-FFF2-40B4-BE49-F238E27FC236}">
                <a16:creationId xmlns:a16="http://schemas.microsoft.com/office/drawing/2014/main" id="{94E10EAD-1556-304E-823F-80EEE258599B}"/>
              </a:ext>
            </a:extLst>
          </p:cNvPr>
          <p:cNvSpPr txBox="1"/>
          <p:nvPr/>
        </p:nvSpPr>
        <p:spPr>
          <a:xfrm>
            <a:off x="5168821" y="2450031"/>
            <a:ext cx="526592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000" dirty="0"/>
              <a:t>&lt;s&gt;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125">
                <a:extLst>
                  <a:ext uri="{FF2B5EF4-FFF2-40B4-BE49-F238E27FC236}">
                    <a16:creationId xmlns:a16="http://schemas.microsoft.com/office/drawing/2014/main" id="{CB0C7B21-160A-6E4C-B51B-9493488B31D3}"/>
                  </a:ext>
                </a:extLst>
              </p:cNvPr>
              <p:cNvSpPr txBox="1"/>
              <p:nvPr/>
            </p:nvSpPr>
            <p:spPr>
              <a:xfrm>
                <a:off x="4447824" y="3369330"/>
                <a:ext cx="325647" cy="43088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1" i="1" dirty="0">
                          <a:latin typeface="Cambria Math" panose="02040503050406030204" pitchFamily="18" charset="0"/>
                        </a:rPr>
                        <m:t>𝒄</m:t>
                      </m:r>
                    </m:oMath>
                  </m:oMathPara>
                </a14:m>
                <a:endParaRPr lang="en-US" sz="3200" b="1" dirty="0"/>
              </a:p>
            </p:txBody>
          </p:sp>
        </mc:Choice>
        <mc:Fallback xmlns="">
          <p:sp>
            <p:nvSpPr>
              <p:cNvPr id="21" name="TextBox 125">
                <a:extLst>
                  <a:ext uri="{FF2B5EF4-FFF2-40B4-BE49-F238E27FC236}">
                    <a16:creationId xmlns:a16="http://schemas.microsoft.com/office/drawing/2014/main" id="{CB0C7B21-160A-6E4C-B51B-9493488B31D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47824" y="3369330"/>
                <a:ext cx="325647" cy="430887"/>
              </a:xfrm>
              <a:prstGeom prst="rect">
                <a:avLst/>
              </a:prstGeom>
              <a:blipFill>
                <a:blip r:embed="rId2"/>
                <a:stretch>
                  <a:fillRect l="-1923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2" name="Straight Arrow Connector 132">
            <a:extLst>
              <a:ext uri="{FF2B5EF4-FFF2-40B4-BE49-F238E27FC236}">
                <a16:creationId xmlns:a16="http://schemas.microsoft.com/office/drawing/2014/main" id="{D10EB493-8211-9C4C-A573-BA7280C85E6F}"/>
              </a:ext>
            </a:extLst>
          </p:cNvPr>
          <p:cNvCxnSpPr>
            <a:endCxn id="7" idx="0"/>
          </p:cNvCxnSpPr>
          <p:nvPr/>
        </p:nvCxnSpPr>
        <p:spPr>
          <a:xfrm flipH="1">
            <a:off x="4140911" y="3238818"/>
            <a:ext cx="3278" cy="39898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133">
            <a:extLst>
              <a:ext uri="{FF2B5EF4-FFF2-40B4-BE49-F238E27FC236}">
                <a16:creationId xmlns:a16="http://schemas.microsoft.com/office/drawing/2014/main" id="{D59E0E9A-DCF2-174F-9273-3B6668EC4C8D}"/>
              </a:ext>
            </a:extLst>
          </p:cNvPr>
          <p:cNvSpPr/>
          <p:nvPr/>
        </p:nvSpPr>
        <p:spPr>
          <a:xfrm>
            <a:off x="5126068" y="2831176"/>
            <a:ext cx="2390008" cy="1377467"/>
          </a:xfrm>
          <a:prstGeom prst="rect">
            <a:avLst/>
          </a:prstGeom>
          <a:noFill/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24" name="Rounded Rectangle 134">
            <a:extLst>
              <a:ext uri="{FF2B5EF4-FFF2-40B4-BE49-F238E27FC236}">
                <a16:creationId xmlns:a16="http://schemas.microsoft.com/office/drawing/2014/main" id="{C389FA8E-C69F-084D-A29F-0B897FA5D82E}"/>
              </a:ext>
            </a:extLst>
          </p:cNvPr>
          <p:cNvSpPr/>
          <p:nvPr/>
        </p:nvSpPr>
        <p:spPr>
          <a:xfrm>
            <a:off x="5304335" y="2990677"/>
            <a:ext cx="405313" cy="261662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 baseline="-25000" dirty="0">
              <a:solidFill>
                <a:schemeClr val="tx1"/>
              </a:solidFill>
            </a:endParaRPr>
          </a:p>
        </p:txBody>
      </p:sp>
      <p:sp>
        <p:nvSpPr>
          <p:cNvPr id="25" name="Rounded Rectangle 135">
            <a:extLst>
              <a:ext uri="{FF2B5EF4-FFF2-40B4-BE49-F238E27FC236}">
                <a16:creationId xmlns:a16="http://schemas.microsoft.com/office/drawing/2014/main" id="{56548037-05DA-8F4B-BFDA-8BE326D59B09}"/>
              </a:ext>
            </a:extLst>
          </p:cNvPr>
          <p:cNvSpPr/>
          <p:nvPr/>
        </p:nvSpPr>
        <p:spPr>
          <a:xfrm>
            <a:off x="5304335" y="3377802"/>
            <a:ext cx="405313" cy="275073"/>
          </a:xfrm>
          <a:prstGeom prst="roundRect">
            <a:avLst/>
          </a:prstGeom>
          <a:solidFill>
            <a:srgbClr val="E1D5E7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 baseline="-25000" dirty="0">
              <a:solidFill>
                <a:schemeClr val="tx1"/>
              </a:solidFill>
            </a:endParaRPr>
          </a:p>
        </p:txBody>
      </p:sp>
      <p:sp>
        <p:nvSpPr>
          <p:cNvPr id="26" name="Rounded Rectangle 136">
            <a:extLst>
              <a:ext uri="{FF2B5EF4-FFF2-40B4-BE49-F238E27FC236}">
                <a16:creationId xmlns:a16="http://schemas.microsoft.com/office/drawing/2014/main" id="{72C9367F-06EC-A443-B65E-22189A9290E5}"/>
              </a:ext>
            </a:extLst>
          </p:cNvPr>
          <p:cNvSpPr/>
          <p:nvPr/>
        </p:nvSpPr>
        <p:spPr>
          <a:xfrm>
            <a:off x="5308074" y="3777970"/>
            <a:ext cx="397803" cy="260010"/>
          </a:xfrm>
          <a:prstGeom prst="roundRect">
            <a:avLst/>
          </a:prstGeom>
          <a:solidFill>
            <a:srgbClr val="F8CECC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 baseline="-25000" dirty="0">
              <a:solidFill>
                <a:schemeClr val="tx1"/>
              </a:solidFill>
            </a:endParaRPr>
          </a:p>
        </p:txBody>
      </p:sp>
      <p:sp>
        <p:nvSpPr>
          <p:cNvPr id="27" name="TextBox 138">
            <a:extLst>
              <a:ext uri="{FF2B5EF4-FFF2-40B4-BE49-F238E27FC236}">
                <a16:creationId xmlns:a16="http://schemas.microsoft.com/office/drawing/2014/main" id="{E3573F53-F084-B147-A0D1-52310B172657}"/>
              </a:ext>
            </a:extLst>
          </p:cNvPr>
          <p:cNvSpPr txBox="1"/>
          <p:nvPr/>
        </p:nvSpPr>
        <p:spPr>
          <a:xfrm>
            <a:off x="5809739" y="2993930"/>
            <a:ext cx="147474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b="1" dirty="0"/>
              <a:t>utterance encoder</a:t>
            </a:r>
          </a:p>
        </p:txBody>
      </p:sp>
      <p:sp>
        <p:nvSpPr>
          <p:cNvPr id="28" name="TextBox 139">
            <a:extLst>
              <a:ext uri="{FF2B5EF4-FFF2-40B4-BE49-F238E27FC236}">
                <a16:creationId xmlns:a16="http://schemas.microsoft.com/office/drawing/2014/main" id="{96CA98D4-35B0-7142-A03F-8AFFEF748EC9}"/>
              </a:ext>
            </a:extLst>
          </p:cNvPr>
          <p:cNvSpPr txBox="1"/>
          <p:nvPr/>
        </p:nvSpPr>
        <p:spPr>
          <a:xfrm>
            <a:off x="5883311" y="3389395"/>
            <a:ext cx="1312382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b="1" dirty="0"/>
              <a:t>context encoder</a:t>
            </a:r>
          </a:p>
        </p:txBody>
      </p:sp>
      <p:sp>
        <p:nvSpPr>
          <p:cNvPr id="29" name="TextBox 141">
            <a:extLst>
              <a:ext uri="{FF2B5EF4-FFF2-40B4-BE49-F238E27FC236}">
                <a16:creationId xmlns:a16="http://schemas.microsoft.com/office/drawing/2014/main" id="{CF76D2FD-8E9F-3F4D-BF30-A759713F3EC2}"/>
              </a:ext>
            </a:extLst>
          </p:cNvPr>
          <p:cNvSpPr txBox="1"/>
          <p:nvPr/>
        </p:nvSpPr>
        <p:spPr>
          <a:xfrm>
            <a:off x="5840421" y="3769512"/>
            <a:ext cx="1421945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b="1" dirty="0"/>
              <a:t>response decoder</a:t>
            </a:r>
          </a:p>
        </p:txBody>
      </p:sp>
      <p:cxnSp>
        <p:nvCxnSpPr>
          <p:cNvPr id="30" name="Straight Arrow Connector 153">
            <a:extLst>
              <a:ext uri="{FF2B5EF4-FFF2-40B4-BE49-F238E27FC236}">
                <a16:creationId xmlns:a16="http://schemas.microsoft.com/office/drawing/2014/main" id="{78489C3C-63BD-9844-AA02-A6A9DCEF0E8A}"/>
              </a:ext>
            </a:extLst>
          </p:cNvPr>
          <p:cNvCxnSpPr>
            <a:stCxn id="31" idx="3"/>
            <a:endCxn id="32" idx="1"/>
          </p:cNvCxnSpPr>
          <p:nvPr/>
        </p:nvCxnSpPr>
        <p:spPr>
          <a:xfrm>
            <a:off x="1358957" y="2451194"/>
            <a:ext cx="531631" cy="14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ounded Rectangle 154">
            <a:extLst>
              <a:ext uri="{FF2B5EF4-FFF2-40B4-BE49-F238E27FC236}">
                <a16:creationId xmlns:a16="http://schemas.microsoft.com/office/drawing/2014/main" id="{FF5101C0-8F77-4744-85F6-439E21882BCA}"/>
              </a:ext>
            </a:extLst>
          </p:cNvPr>
          <p:cNvSpPr/>
          <p:nvPr/>
        </p:nvSpPr>
        <p:spPr>
          <a:xfrm>
            <a:off x="874794" y="2305945"/>
            <a:ext cx="484163" cy="290498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aseline="-25000" dirty="0">
              <a:solidFill>
                <a:schemeClr val="tx1"/>
              </a:solidFill>
            </a:endParaRPr>
          </a:p>
        </p:txBody>
      </p:sp>
      <p:sp>
        <p:nvSpPr>
          <p:cNvPr id="32" name="Rounded Rectangle 155">
            <a:extLst>
              <a:ext uri="{FF2B5EF4-FFF2-40B4-BE49-F238E27FC236}">
                <a16:creationId xmlns:a16="http://schemas.microsoft.com/office/drawing/2014/main" id="{AC121F1E-50DC-7B45-8E6B-B3637B90F6B5}"/>
              </a:ext>
            </a:extLst>
          </p:cNvPr>
          <p:cNvSpPr/>
          <p:nvPr/>
        </p:nvSpPr>
        <p:spPr>
          <a:xfrm>
            <a:off x="1890588" y="2306094"/>
            <a:ext cx="484163" cy="290498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aseline="-25000" dirty="0">
              <a:solidFill>
                <a:schemeClr val="tx1"/>
              </a:solidFill>
            </a:endParaRPr>
          </a:p>
        </p:txBody>
      </p:sp>
      <p:sp>
        <p:nvSpPr>
          <p:cNvPr id="33" name="Rounded Rectangle 156">
            <a:extLst>
              <a:ext uri="{FF2B5EF4-FFF2-40B4-BE49-F238E27FC236}">
                <a16:creationId xmlns:a16="http://schemas.microsoft.com/office/drawing/2014/main" id="{E4393D93-079B-694D-92AA-C1D15489A9D3}"/>
              </a:ext>
            </a:extLst>
          </p:cNvPr>
          <p:cNvSpPr/>
          <p:nvPr/>
        </p:nvSpPr>
        <p:spPr>
          <a:xfrm>
            <a:off x="2857028" y="2306094"/>
            <a:ext cx="484163" cy="290498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aseline="-25000" dirty="0">
              <a:solidFill>
                <a:schemeClr val="tx1"/>
              </a:solidFill>
            </a:endParaRPr>
          </a:p>
        </p:txBody>
      </p:sp>
      <p:cxnSp>
        <p:nvCxnSpPr>
          <p:cNvPr id="34" name="Straight Arrow Connector 157">
            <a:extLst>
              <a:ext uri="{FF2B5EF4-FFF2-40B4-BE49-F238E27FC236}">
                <a16:creationId xmlns:a16="http://schemas.microsoft.com/office/drawing/2014/main" id="{EDFC7582-86C1-8843-8BB5-15B4D8217717}"/>
              </a:ext>
            </a:extLst>
          </p:cNvPr>
          <p:cNvCxnSpPr>
            <a:stCxn id="32" idx="3"/>
            <a:endCxn id="33" idx="1"/>
          </p:cNvCxnSpPr>
          <p:nvPr/>
        </p:nvCxnSpPr>
        <p:spPr>
          <a:xfrm>
            <a:off x="2374751" y="2451343"/>
            <a:ext cx="48227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158">
            <a:extLst>
              <a:ext uri="{FF2B5EF4-FFF2-40B4-BE49-F238E27FC236}">
                <a16:creationId xmlns:a16="http://schemas.microsoft.com/office/drawing/2014/main" id="{972CA719-61E3-6F4F-828A-FFA0185519E4}"/>
              </a:ext>
            </a:extLst>
          </p:cNvPr>
          <p:cNvCxnSpPr>
            <a:stCxn id="36" idx="3"/>
            <a:endCxn id="37" idx="1"/>
          </p:cNvCxnSpPr>
          <p:nvPr/>
        </p:nvCxnSpPr>
        <p:spPr>
          <a:xfrm>
            <a:off x="1346813" y="3115982"/>
            <a:ext cx="531630" cy="15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ounded Rectangle 159">
            <a:extLst>
              <a:ext uri="{FF2B5EF4-FFF2-40B4-BE49-F238E27FC236}">
                <a16:creationId xmlns:a16="http://schemas.microsoft.com/office/drawing/2014/main" id="{60968EA0-DED5-2A4A-8F73-610F316DD94B}"/>
              </a:ext>
            </a:extLst>
          </p:cNvPr>
          <p:cNvSpPr/>
          <p:nvPr/>
        </p:nvSpPr>
        <p:spPr>
          <a:xfrm>
            <a:off x="862650" y="2970733"/>
            <a:ext cx="484163" cy="290498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aseline="-25000" dirty="0">
              <a:solidFill>
                <a:schemeClr val="tx1"/>
              </a:solidFill>
            </a:endParaRPr>
          </a:p>
        </p:txBody>
      </p:sp>
      <p:sp>
        <p:nvSpPr>
          <p:cNvPr id="37" name="Rounded Rectangle 160">
            <a:extLst>
              <a:ext uri="{FF2B5EF4-FFF2-40B4-BE49-F238E27FC236}">
                <a16:creationId xmlns:a16="http://schemas.microsoft.com/office/drawing/2014/main" id="{E8BBC32A-D5FE-E44B-A4A0-11221FFB6E37}"/>
              </a:ext>
            </a:extLst>
          </p:cNvPr>
          <p:cNvSpPr/>
          <p:nvPr/>
        </p:nvSpPr>
        <p:spPr>
          <a:xfrm>
            <a:off x="1878443" y="2970885"/>
            <a:ext cx="484163" cy="290498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aseline="-25000" dirty="0">
              <a:solidFill>
                <a:schemeClr val="tx1"/>
              </a:solidFill>
            </a:endParaRPr>
          </a:p>
        </p:txBody>
      </p:sp>
      <p:sp>
        <p:nvSpPr>
          <p:cNvPr id="38" name="Rounded Rectangle 161">
            <a:extLst>
              <a:ext uri="{FF2B5EF4-FFF2-40B4-BE49-F238E27FC236}">
                <a16:creationId xmlns:a16="http://schemas.microsoft.com/office/drawing/2014/main" id="{569C6385-3470-DB4F-9424-0883DB224494}"/>
              </a:ext>
            </a:extLst>
          </p:cNvPr>
          <p:cNvSpPr/>
          <p:nvPr/>
        </p:nvSpPr>
        <p:spPr>
          <a:xfrm>
            <a:off x="2844883" y="2970885"/>
            <a:ext cx="484163" cy="290498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aseline="-25000" dirty="0">
              <a:solidFill>
                <a:schemeClr val="tx1"/>
              </a:solidFill>
            </a:endParaRPr>
          </a:p>
        </p:txBody>
      </p:sp>
      <p:cxnSp>
        <p:nvCxnSpPr>
          <p:cNvPr id="39" name="Straight Arrow Connector 162">
            <a:extLst>
              <a:ext uri="{FF2B5EF4-FFF2-40B4-BE49-F238E27FC236}">
                <a16:creationId xmlns:a16="http://schemas.microsoft.com/office/drawing/2014/main" id="{FF767FFC-DDA2-5640-8B7D-937BD60B1FCE}"/>
              </a:ext>
            </a:extLst>
          </p:cNvPr>
          <p:cNvCxnSpPr>
            <a:stCxn id="37" idx="3"/>
            <a:endCxn id="38" idx="1"/>
          </p:cNvCxnSpPr>
          <p:nvPr/>
        </p:nvCxnSpPr>
        <p:spPr>
          <a:xfrm>
            <a:off x="2362606" y="3116134"/>
            <a:ext cx="48227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163">
            <a:extLst>
              <a:ext uri="{FF2B5EF4-FFF2-40B4-BE49-F238E27FC236}">
                <a16:creationId xmlns:a16="http://schemas.microsoft.com/office/drawing/2014/main" id="{4C74A4E4-7D53-A14F-9C65-7313293F75EC}"/>
              </a:ext>
            </a:extLst>
          </p:cNvPr>
          <p:cNvCxnSpPr>
            <a:stCxn id="41" idx="3"/>
            <a:endCxn id="42" idx="1"/>
          </p:cNvCxnSpPr>
          <p:nvPr/>
        </p:nvCxnSpPr>
        <p:spPr>
          <a:xfrm>
            <a:off x="1358957" y="3780955"/>
            <a:ext cx="531631" cy="15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ounded Rectangle 164">
            <a:extLst>
              <a:ext uri="{FF2B5EF4-FFF2-40B4-BE49-F238E27FC236}">
                <a16:creationId xmlns:a16="http://schemas.microsoft.com/office/drawing/2014/main" id="{5D5ADB84-AFC0-5344-BDEB-D89EF3C79708}"/>
              </a:ext>
            </a:extLst>
          </p:cNvPr>
          <p:cNvSpPr/>
          <p:nvPr/>
        </p:nvSpPr>
        <p:spPr>
          <a:xfrm>
            <a:off x="874794" y="3635706"/>
            <a:ext cx="484163" cy="290498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aseline="-25000" dirty="0">
              <a:solidFill>
                <a:schemeClr val="tx1"/>
              </a:solidFill>
            </a:endParaRPr>
          </a:p>
        </p:txBody>
      </p:sp>
      <p:sp>
        <p:nvSpPr>
          <p:cNvPr id="42" name="Rounded Rectangle 165">
            <a:extLst>
              <a:ext uri="{FF2B5EF4-FFF2-40B4-BE49-F238E27FC236}">
                <a16:creationId xmlns:a16="http://schemas.microsoft.com/office/drawing/2014/main" id="{91F39FD9-2577-964D-8F40-B3752DC7082F}"/>
              </a:ext>
            </a:extLst>
          </p:cNvPr>
          <p:cNvSpPr/>
          <p:nvPr/>
        </p:nvSpPr>
        <p:spPr>
          <a:xfrm>
            <a:off x="1890588" y="3635857"/>
            <a:ext cx="484163" cy="290498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aseline="-25000" dirty="0">
              <a:solidFill>
                <a:schemeClr val="tx1"/>
              </a:solidFill>
            </a:endParaRPr>
          </a:p>
        </p:txBody>
      </p:sp>
      <p:sp>
        <p:nvSpPr>
          <p:cNvPr id="43" name="Rounded Rectangle 166">
            <a:extLst>
              <a:ext uri="{FF2B5EF4-FFF2-40B4-BE49-F238E27FC236}">
                <a16:creationId xmlns:a16="http://schemas.microsoft.com/office/drawing/2014/main" id="{99236E64-08B1-AA47-B4C5-0C1640CE57F0}"/>
              </a:ext>
            </a:extLst>
          </p:cNvPr>
          <p:cNvSpPr/>
          <p:nvPr/>
        </p:nvSpPr>
        <p:spPr>
          <a:xfrm>
            <a:off x="2857028" y="3635857"/>
            <a:ext cx="484163" cy="290498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aseline="-25000" dirty="0">
              <a:solidFill>
                <a:schemeClr val="tx1"/>
              </a:solidFill>
            </a:endParaRPr>
          </a:p>
        </p:txBody>
      </p:sp>
      <p:cxnSp>
        <p:nvCxnSpPr>
          <p:cNvPr id="44" name="Straight Arrow Connector 167">
            <a:extLst>
              <a:ext uri="{FF2B5EF4-FFF2-40B4-BE49-F238E27FC236}">
                <a16:creationId xmlns:a16="http://schemas.microsoft.com/office/drawing/2014/main" id="{9AA3765F-DA02-A244-AD35-168034D89EF9}"/>
              </a:ext>
            </a:extLst>
          </p:cNvPr>
          <p:cNvCxnSpPr>
            <a:stCxn id="42" idx="3"/>
            <a:endCxn id="43" idx="1"/>
          </p:cNvCxnSpPr>
          <p:nvPr/>
        </p:nvCxnSpPr>
        <p:spPr>
          <a:xfrm>
            <a:off x="2374751" y="3781106"/>
            <a:ext cx="48227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168">
            <a:extLst>
              <a:ext uri="{FF2B5EF4-FFF2-40B4-BE49-F238E27FC236}">
                <a16:creationId xmlns:a16="http://schemas.microsoft.com/office/drawing/2014/main" id="{B68584D5-3A2E-AB42-B5AA-5824815AC19A}"/>
              </a:ext>
            </a:extLst>
          </p:cNvPr>
          <p:cNvCxnSpPr>
            <a:stCxn id="33" idx="3"/>
            <a:endCxn id="5" idx="1"/>
          </p:cNvCxnSpPr>
          <p:nvPr/>
        </p:nvCxnSpPr>
        <p:spPr>
          <a:xfrm flipV="1">
            <a:off x="3341191" y="2450031"/>
            <a:ext cx="557624" cy="13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169">
            <a:extLst>
              <a:ext uri="{FF2B5EF4-FFF2-40B4-BE49-F238E27FC236}">
                <a16:creationId xmlns:a16="http://schemas.microsoft.com/office/drawing/2014/main" id="{EBCCA6A7-1687-924C-A90E-16E1FB56986E}"/>
              </a:ext>
            </a:extLst>
          </p:cNvPr>
          <p:cNvCxnSpPr>
            <a:stCxn id="38" idx="3"/>
            <a:endCxn id="6" idx="1"/>
          </p:cNvCxnSpPr>
          <p:nvPr/>
        </p:nvCxnSpPr>
        <p:spPr>
          <a:xfrm>
            <a:off x="3329046" y="3116134"/>
            <a:ext cx="574706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170">
            <a:extLst>
              <a:ext uri="{FF2B5EF4-FFF2-40B4-BE49-F238E27FC236}">
                <a16:creationId xmlns:a16="http://schemas.microsoft.com/office/drawing/2014/main" id="{90B0D701-30F6-2942-81FD-86647B317D9B}"/>
              </a:ext>
            </a:extLst>
          </p:cNvPr>
          <p:cNvCxnSpPr>
            <a:stCxn id="43" idx="3"/>
            <a:endCxn id="7" idx="1"/>
          </p:cNvCxnSpPr>
          <p:nvPr/>
        </p:nvCxnSpPr>
        <p:spPr>
          <a:xfrm>
            <a:off x="3341191" y="3781106"/>
            <a:ext cx="557626" cy="194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173">
            <a:extLst>
              <a:ext uri="{FF2B5EF4-FFF2-40B4-BE49-F238E27FC236}">
                <a16:creationId xmlns:a16="http://schemas.microsoft.com/office/drawing/2014/main" id="{6A286DB6-4E1E-2B4C-9D8C-9F18E22D992C}"/>
              </a:ext>
            </a:extLst>
          </p:cNvPr>
          <p:cNvSpPr txBox="1"/>
          <p:nvPr/>
        </p:nvSpPr>
        <p:spPr>
          <a:xfrm>
            <a:off x="808415" y="2578205"/>
            <a:ext cx="512213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000" dirty="0"/>
              <a:t>I</a:t>
            </a:r>
            <a:endParaRPr lang="en-US" sz="2000" baseline="-25000" dirty="0"/>
          </a:p>
        </p:txBody>
      </p:sp>
      <p:sp>
        <p:nvSpPr>
          <p:cNvPr id="49" name="TextBox 174">
            <a:extLst>
              <a:ext uri="{FF2B5EF4-FFF2-40B4-BE49-F238E27FC236}">
                <a16:creationId xmlns:a16="http://schemas.microsoft.com/office/drawing/2014/main" id="{0ED182FD-B37B-1543-90EF-C94D060A2176}"/>
              </a:ext>
            </a:extLst>
          </p:cNvPr>
          <p:cNvSpPr txBox="1"/>
          <p:nvPr/>
        </p:nvSpPr>
        <p:spPr>
          <a:xfrm>
            <a:off x="1835985" y="2575782"/>
            <a:ext cx="588278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000" dirty="0"/>
              <a:t>like</a:t>
            </a:r>
            <a:endParaRPr lang="en-US" sz="2000" baseline="-25000" dirty="0"/>
          </a:p>
        </p:txBody>
      </p:sp>
      <p:sp>
        <p:nvSpPr>
          <p:cNvPr id="50" name="TextBox 175">
            <a:extLst>
              <a:ext uri="{FF2B5EF4-FFF2-40B4-BE49-F238E27FC236}">
                <a16:creationId xmlns:a16="http://schemas.microsoft.com/office/drawing/2014/main" id="{70448EC9-A8D1-E646-A159-E9F7B3FE76A0}"/>
              </a:ext>
            </a:extLst>
          </p:cNvPr>
          <p:cNvSpPr txBox="1"/>
          <p:nvPr/>
        </p:nvSpPr>
        <p:spPr>
          <a:xfrm>
            <a:off x="2730256" y="2569574"/>
            <a:ext cx="874561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2000" dirty="0"/>
              <a:t>football</a:t>
            </a:r>
            <a:endParaRPr lang="en-US" sz="2000" dirty="0"/>
          </a:p>
        </p:txBody>
      </p:sp>
      <p:sp>
        <p:nvSpPr>
          <p:cNvPr id="51" name="TextBox 176">
            <a:extLst>
              <a:ext uri="{FF2B5EF4-FFF2-40B4-BE49-F238E27FC236}">
                <a16:creationId xmlns:a16="http://schemas.microsoft.com/office/drawing/2014/main" id="{74216EC6-E76B-BC4C-990F-F80DB613F650}"/>
              </a:ext>
            </a:extLst>
          </p:cNvPr>
          <p:cNvSpPr txBox="1"/>
          <p:nvPr/>
        </p:nvSpPr>
        <p:spPr>
          <a:xfrm>
            <a:off x="820921" y="3892229"/>
            <a:ext cx="560602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2000" dirty="0"/>
              <a:t>what</a:t>
            </a:r>
            <a:endParaRPr lang="en-US" sz="2000" baseline="-25000" dirty="0"/>
          </a:p>
        </p:txBody>
      </p:sp>
      <p:sp>
        <p:nvSpPr>
          <p:cNvPr id="52" name="TextBox 177">
            <a:extLst>
              <a:ext uri="{FF2B5EF4-FFF2-40B4-BE49-F238E27FC236}">
                <a16:creationId xmlns:a16="http://schemas.microsoft.com/office/drawing/2014/main" id="{73A49781-A614-B941-AE3B-229A577C5854}"/>
              </a:ext>
            </a:extLst>
          </p:cNvPr>
          <p:cNvSpPr txBox="1"/>
          <p:nvPr/>
        </p:nvSpPr>
        <p:spPr>
          <a:xfrm>
            <a:off x="1818701" y="3903510"/>
            <a:ext cx="611599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000" dirty="0"/>
              <a:t>about</a:t>
            </a:r>
            <a:endParaRPr lang="en-US" sz="2000" baseline="-25000" dirty="0"/>
          </a:p>
        </p:txBody>
      </p:sp>
      <p:sp>
        <p:nvSpPr>
          <p:cNvPr id="53" name="TextBox 178">
            <a:extLst>
              <a:ext uri="{FF2B5EF4-FFF2-40B4-BE49-F238E27FC236}">
                <a16:creationId xmlns:a16="http://schemas.microsoft.com/office/drawing/2014/main" id="{4413C00A-EA6B-F24C-8DD0-D43607ECE1F8}"/>
              </a:ext>
            </a:extLst>
          </p:cNvPr>
          <p:cNvSpPr txBox="1"/>
          <p:nvPr/>
        </p:nvSpPr>
        <p:spPr>
          <a:xfrm>
            <a:off x="2832001" y="3900946"/>
            <a:ext cx="454703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000" dirty="0"/>
              <a:t>you</a:t>
            </a:r>
            <a:endParaRPr lang="en-US" sz="2000" baseline="-25000" dirty="0"/>
          </a:p>
        </p:txBody>
      </p:sp>
      <p:sp>
        <p:nvSpPr>
          <p:cNvPr id="54" name="TextBox 179">
            <a:extLst>
              <a:ext uri="{FF2B5EF4-FFF2-40B4-BE49-F238E27FC236}">
                <a16:creationId xmlns:a16="http://schemas.microsoft.com/office/drawing/2014/main" id="{951C598C-9C32-2342-A92A-406ECC0E0C2E}"/>
              </a:ext>
            </a:extLst>
          </p:cNvPr>
          <p:cNvSpPr txBox="1"/>
          <p:nvPr/>
        </p:nvSpPr>
        <p:spPr>
          <a:xfrm>
            <a:off x="825215" y="3237935"/>
            <a:ext cx="560602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000" dirty="0"/>
              <a:t>that</a:t>
            </a:r>
          </a:p>
        </p:txBody>
      </p:sp>
      <p:sp>
        <p:nvSpPr>
          <p:cNvPr id="55" name="TextBox 180">
            <a:extLst>
              <a:ext uri="{FF2B5EF4-FFF2-40B4-BE49-F238E27FC236}">
                <a16:creationId xmlns:a16="http://schemas.microsoft.com/office/drawing/2014/main" id="{F0B93BEB-2146-3D42-B5BD-D61865D1D54D}"/>
              </a:ext>
            </a:extLst>
          </p:cNvPr>
          <p:cNvSpPr txBox="1"/>
          <p:nvPr/>
        </p:nvSpPr>
        <p:spPr>
          <a:xfrm>
            <a:off x="1913292" y="3235360"/>
            <a:ext cx="389900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000" dirty="0"/>
              <a:t>is</a:t>
            </a:r>
            <a:endParaRPr lang="en-US" sz="2000" baseline="-25000" dirty="0"/>
          </a:p>
        </p:txBody>
      </p:sp>
      <p:sp>
        <p:nvSpPr>
          <p:cNvPr id="56" name="TextBox 181">
            <a:extLst>
              <a:ext uri="{FF2B5EF4-FFF2-40B4-BE49-F238E27FC236}">
                <a16:creationId xmlns:a16="http://schemas.microsoft.com/office/drawing/2014/main" id="{693803D5-DCA3-1540-8E70-DBD11499A0B2}"/>
              </a:ext>
            </a:extLst>
          </p:cNvPr>
          <p:cNvSpPr txBox="1"/>
          <p:nvPr/>
        </p:nvSpPr>
        <p:spPr>
          <a:xfrm>
            <a:off x="2801152" y="3229868"/>
            <a:ext cx="560618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000" dirty="0"/>
              <a:t>cool</a:t>
            </a:r>
            <a:endParaRPr lang="en-US" sz="2000" baseline="-25000" dirty="0"/>
          </a:p>
        </p:txBody>
      </p:sp>
    </p:spTree>
    <p:extLst>
      <p:ext uri="{BB962C8B-B14F-4D97-AF65-F5344CB8AC3E}">
        <p14:creationId xmlns:p14="http://schemas.microsoft.com/office/powerpoint/2010/main" val="11400694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6627F7-78F4-9C45-B9BF-36D88E308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Dataset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E1132E8-4AC8-0848-976B-FD00D3885B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0" dirty="0">
                <a:solidFill>
                  <a:schemeClr val="tx1"/>
                </a:solidFill>
              </a:rPr>
              <a:t>We</a:t>
            </a:r>
            <a:r>
              <a:rPr lang="zh-CN" altLang="en-US" b="0" dirty="0">
                <a:solidFill>
                  <a:schemeClr val="tx1"/>
                </a:solidFill>
              </a:rPr>
              <a:t> </a:t>
            </a:r>
            <a:r>
              <a:rPr lang="en-US" altLang="zh-CN" b="0" dirty="0">
                <a:solidFill>
                  <a:schemeClr val="tx1"/>
                </a:solidFill>
              </a:rPr>
              <a:t>provide</a:t>
            </a:r>
            <a:r>
              <a:rPr lang="zh-CN" altLang="en-US" b="0" dirty="0">
                <a:solidFill>
                  <a:schemeClr val="tx1"/>
                </a:solidFill>
              </a:rPr>
              <a:t> </a:t>
            </a:r>
            <a:r>
              <a:rPr lang="en-US" altLang="zh-CN" b="0" dirty="0">
                <a:solidFill>
                  <a:schemeClr val="tx1"/>
                </a:solidFill>
              </a:rPr>
              <a:t>a</a:t>
            </a:r>
            <a:r>
              <a:rPr lang="zh-CN" altLang="en-US" b="0" dirty="0">
                <a:solidFill>
                  <a:schemeClr val="tx1"/>
                </a:solidFill>
              </a:rPr>
              <a:t> </a:t>
            </a:r>
            <a:r>
              <a:rPr lang="en-US" altLang="zh-CN" b="0" dirty="0">
                <a:solidFill>
                  <a:schemeClr val="tx1"/>
                </a:solidFill>
              </a:rPr>
              <a:t>dataset</a:t>
            </a:r>
            <a:r>
              <a:rPr lang="zh-CN" altLang="en-US" b="0" dirty="0">
                <a:solidFill>
                  <a:schemeClr val="tx1"/>
                </a:solidFill>
              </a:rPr>
              <a:t> </a:t>
            </a:r>
            <a:r>
              <a:rPr lang="en-US" altLang="zh-CN" b="0" dirty="0">
                <a:solidFill>
                  <a:schemeClr val="tx1"/>
                </a:solidFill>
              </a:rPr>
              <a:t>of</a:t>
            </a:r>
            <a:r>
              <a:rPr lang="zh-CN" altLang="en-US" b="0" dirty="0">
                <a:solidFill>
                  <a:schemeClr val="tx1"/>
                </a:solidFill>
              </a:rPr>
              <a:t> </a:t>
            </a:r>
            <a:r>
              <a:rPr lang="en-US" altLang="zh-CN" b="0" dirty="0">
                <a:solidFill>
                  <a:schemeClr val="tx1"/>
                </a:solidFill>
              </a:rPr>
              <a:t>Chinese</a:t>
            </a:r>
            <a:r>
              <a:rPr lang="zh-CN" altLang="en-US" b="0" dirty="0">
                <a:solidFill>
                  <a:schemeClr val="tx1"/>
                </a:solidFill>
              </a:rPr>
              <a:t> </a:t>
            </a:r>
            <a:r>
              <a:rPr lang="en-US" altLang="zh-CN" b="0" dirty="0">
                <a:solidFill>
                  <a:schemeClr val="tx1"/>
                </a:solidFill>
              </a:rPr>
              <a:t>chitchat.</a:t>
            </a:r>
            <a:endParaRPr lang="zh-CN" altLang="zh-CN" b="0" dirty="0">
              <a:solidFill>
                <a:schemeClr val="tx1"/>
              </a:solidFill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540FCA3-80AB-BD4B-84EB-E0C3A4968A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5DC575-B3DA-4894-AC1D-D96F1860F14D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8F45777-D351-EF49-B167-F50BDF18CC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7015" y="1806846"/>
            <a:ext cx="5956300" cy="37719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90E2DB1B-9726-714B-91FB-D0BA1885A6AE}"/>
              </a:ext>
            </a:extLst>
          </p:cNvPr>
          <p:cNvSpPr/>
          <p:nvPr/>
        </p:nvSpPr>
        <p:spPr>
          <a:xfrm>
            <a:off x="1876055" y="1793967"/>
            <a:ext cx="2137893" cy="68876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7DB96CDD-68F2-6646-A1B2-6FD69B19EB30}"/>
              </a:ext>
            </a:extLst>
          </p:cNvPr>
          <p:cNvSpPr/>
          <p:nvPr/>
        </p:nvSpPr>
        <p:spPr>
          <a:xfrm>
            <a:off x="1876055" y="2521366"/>
            <a:ext cx="4185634" cy="206062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左大括号 8">
            <a:extLst>
              <a:ext uri="{FF2B5EF4-FFF2-40B4-BE49-F238E27FC236}">
                <a16:creationId xmlns:a16="http://schemas.microsoft.com/office/drawing/2014/main" id="{DB09E632-AB92-B44F-A17D-62A5899A054A}"/>
              </a:ext>
            </a:extLst>
          </p:cNvPr>
          <p:cNvSpPr/>
          <p:nvPr/>
        </p:nvSpPr>
        <p:spPr>
          <a:xfrm>
            <a:off x="1523119" y="1793967"/>
            <a:ext cx="279616" cy="933461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A71F53D-F757-A14C-80B4-330D2E07AEEE}"/>
              </a:ext>
            </a:extLst>
          </p:cNvPr>
          <p:cNvSpPr txBox="1"/>
          <p:nvPr/>
        </p:nvSpPr>
        <p:spPr>
          <a:xfrm>
            <a:off x="819987" y="2076031"/>
            <a:ext cx="753724" cy="33855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kumimoji="1" lang="en-US" altLang="zh-CN" sz="1600" dirty="0">
                <a:latin typeface="Comic Sans MS" panose="030F0902030302020204" pitchFamily="66" charset="0"/>
              </a:rPr>
              <a:t>Dialog1</a:t>
            </a:r>
            <a:endParaRPr kumimoji="1" lang="zh-CN" altLang="en-US" sz="1600" dirty="0">
              <a:latin typeface="Comic Sans MS" panose="030F0902030302020204" pitchFamily="66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AD73EF63-7D64-9549-AA5C-E2BA8FD68F5E}"/>
              </a:ext>
            </a:extLst>
          </p:cNvPr>
          <p:cNvSpPr txBox="1"/>
          <p:nvPr/>
        </p:nvSpPr>
        <p:spPr>
          <a:xfrm>
            <a:off x="4159157" y="1948050"/>
            <a:ext cx="918119" cy="33855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kumimoji="1" lang="en-US" altLang="zh-CN" sz="1600" dirty="0">
                <a:solidFill>
                  <a:srgbClr val="C01800"/>
                </a:solidFill>
                <a:latin typeface="Comic Sans MS" panose="030F0902030302020204" pitchFamily="66" charset="0"/>
              </a:rPr>
              <a:t>Context</a:t>
            </a:r>
            <a:endParaRPr kumimoji="1" lang="zh-CN" altLang="en-US" sz="1600" dirty="0">
              <a:solidFill>
                <a:srgbClr val="C01800"/>
              </a:solidFill>
              <a:latin typeface="Comic Sans MS" panose="030F0902030302020204" pitchFamily="66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DE72111-1104-7444-BB83-E0936446D63A}"/>
              </a:ext>
            </a:extLst>
          </p:cNvPr>
          <p:cNvSpPr txBox="1"/>
          <p:nvPr/>
        </p:nvSpPr>
        <p:spPr>
          <a:xfrm>
            <a:off x="6206898" y="2445363"/>
            <a:ext cx="1985933" cy="33855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kumimoji="1" lang="en-US" altLang="zh-CN" sz="1600" dirty="0">
                <a:solidFill>
                  <a:srgbClr val="00B050"/>
                </a:solidFill>
                <a:latin typeface="Comic Sans MS" panose="030F0902030302020204" pitchFamily="66" charset="0"/>
              </a:rPr>
              <a:t>Next</a:t>
            </a:r>
            <a:r>
              <a:rPr kumimoji="1" lang="zh-CN" altLang="en-US" sz="1600" dirty="0">
                <a:solidFill>
                  <a:srgbClr val="00B050"/>
                </a:solidFill>
                <a:latin typeface="Comic Sans MS" panose="030F0902030302020204" pitchFamily="66" charset="0"/>
              </a:rPr>
              <a:t> </a:t>
            </a:r>
            <a:r>
              <a:rPr kumimoji="1" lang="en-US" altLang="zh-CN" sz="1600" dirty="0">
                <a:solidFill>
                  <a:srgbClr val="00B050"/>
                </a:solidFill>
                <a:latin typeface="Comic Sans MS" panose="030F0902030302020204" pitchFamily="66" charset="0"/>
              </a:rPr>
              <a:t>Utterance</a:t>
            </a:r>
            <a:endParaRPr kumimoji="1" lang="zh-CN" altLang="en-US" sz="1600" dirty="0">
              <a:solidFill>
                <a:srgbClr val="00B050"/>
              </a:solidFill>
              <a:latin typeface="Comic Sans MS" panose="030F0902030302020204" pitchFamily="66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136D600-8658-2C4E-B944-C94F4313643D}"/>
              </a:ext>
            </a:extLst>
          </p:cNvPr>
          <p:cNvSpPr txBox="1"/>
          <p:nvPr/>
        </p:nvSpPr>
        <p:spPr>
          <a:xfrm>
            <a:off x="819987" y="2988526"/>
            <a:ext cx="753724" cy="33855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kumimoji="1" lang="en-US" altLang="zh-CN" sz="1600" dirty="0">
                <a:latin typeface="Comic Sans MS" panose="030F0902030302020204" pitchFamily="66" charset="0"/>
              </a:rPr>
              <a:t>Dialog2</a:t>
            </a:r>
            <a:endParaRPr kumimoji="1" lang="zh-CN" altLang="en-US" sz="1600" dirty="0">
              <a:latin typeface="Comic Sans MS" panose="030F0902030302020204" pitchFamily="66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AB003F4D-4686-2C4B-8DAA-1E0B8E43B9C8}"/>
              </a:ext>
            </a:extLst>
          </p:cNvPr>
          <p:cNvSpPr txBox="1"/>
          <p:nvPr/>
        </p:nvSpPr>
        <p:spPr>
          <a:xfrm>
            <a:off x="848489" y="5051050"/>
            <a:ext cx="753724" cy="33855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kumimoji="1" lang="en-US" altLang="zh-CN" sz="1600" dirty="0">
                <a:latin typeface="Comic Sans MS" panose="030F0902030302020204" pitchFamily="66" charset="0"/>
              </a:rPr>
              <a:t>Dialog5</a:t>
            </a:r>
            <a:endParaRPr kumimoji="1" lang="zh-CN" altLang="en-US" sz="1600" dirty="0">
              <a:latin typeface="Comic Sans MS" panose="030F0902030302020204" pitchFamily="66" charset="0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238C2E26-2B71-1445-A20C-B7DFE07C8498}"/>
              </a:ext>
            </a:extLst>
          </p:cNvPr>
          <p:cNvSpPr txBox="1"/>
          <p:nvPr/>
        </p:nvSpPr>
        <p:spPr>
          <a:xfrm>
            <a:off x="819987" y="3628401"/>
            <a:ext cx="753724" cy="33855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kumimoji="1" lang="en-US" altLang="zh-CN" sz="1600" dirty="0">
                <a:latin typeface="Comic Sans MS" panose="030F0902030302020204" pitchFamily="66" charset="0"/>
              </a:rPr>
              <a:t>Dialog3</a:t>
            </a:r>
            <a:endParaRPr kumimoji="1" lang="zh-CN" altLang="en-US" sz="1600" dirty="0">
              <a:latin typeface="Comic Sans MS" panose="030F0902030302020204" pitchFamily="66" charset="0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03E363ED-285F-3C4E-A5EC-3747B3E17E1F}"/>
              </a:ext>
            </a:extLst>
          </p:cNvPr>
          <p:cNvSpPr txBox="1"/>
          <p:nvPr/>
        </p:nvSpPr>
        <p:spPr>
          <a:xfrm>
            <a:off x="819987" y="4311213"/>
            <a:ext cx="753724" cy="33855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kumimoji="1" lang="en-US" altLang="zh-CN" sz="1600" dirty="0">
                <a:latin typeface="Comic Sans MS" panose="030F0902030302020204" pitchFamily="66" charset="0"/>
              </a:rPr>
              <a:t>Dialog4</a:t>
            </a:r>
            <a:endParaRPr kumimoji="1" lang="zh-CN" altLang="en-US" sz="1600" dirty="0">
              <a:latin typeface="Comic Sans MS" panose="030F0902030302020204" pitchFamily="66" charset="0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9B056E92-507E-9742-8FB1-EFE73873BAE7}"/>
              </a:ext>
            </a:extLst>
          </p:cNvPr>
          <p:cNvSpPr txBox="1"/>
          <p:nvPr/>
        </p:nvSpPr>
        <p:spPr>
          <a:xfrm>
            <a:off x="1102240" y="5527798"/>
            <a:ext cx="246221" cy="338554"/>
          </a:xfrm>
          <a:prstGeom prst="rect">
            <a:avLst/>
          </a:prstGeom>
          <a:noFill/>
        </p:spPr>
        <p:txBody>
          <a:bodyPr vert="eaVert" wrap="square" lIns="0" rIns="0" rtlCol="0">
            <a:spAutoFit/>
          </a:bodyPr>
          <a:lstStyle/>
          <a:p>
            <a:r>
              <a:rPr kumimoji="1" lang="en-US" altLang="zh-CN" b="1" dirty="0">
                <a:latin typeface="Comic Sans MS" panose="030F0902030302020204" pitchFamily="66" charset="0"/>
              </a:rPr>
              <a:t>…</a:t>
            </a:r>
            <a:endParaRPr kumimoji="1" lang="zh-CN" altLang="en-US" b="1" dirty="0">
              <a:latin typeface="Comic Sans MS" panose="030F09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11489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6627F7-78F4-9C45-B9BF-36D88E308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Dataset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E1132E8-4AC8-0848-976B-FD00D3885B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2039" y="1254571"/>
            <a:ext cx="7741974" cy="807986"/>
          </a:xfrm>
        </p:spPr>
        <p:txBody>
          <a:bodyPr/>
          <a:lstStyle/>
          <a:p>
            <a:r>
              <a:rPr lang="en-US" altLang="zh-CN" sz="2200" b="0" dirty="0">
                <a:solidFill>
                  <a:schemeClr val="tx1"/>
                </a:solidFill>
              </a:rPr>
              <a:t>Download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>
                <a:solidFill>
                  <a:schemeClr val="tx1"/>
                </a:solidFill>
              </a:rPr>
              <a:t>it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>
                <a:solidFill>
                  <a:schemeClr val="tx1"/>
                </a:solidFill>
              </a:rPr>
              <a:t>from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>
                <a:solidFill>
                  <a:schemeClr val="tx1"/>
                </a:solidFill>
              </a:rPr>
              <a:t>Canvas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>
                <a:solidFill>
                  <a:schemeClr val="tx1"/>
                </a:solidFill>
              </a:rPr>
              <a:t>,</a:t>
            </a:r>
          </a:p>
          <a:p>
            <a:r>
              <a:rPr lang="en-US" altLang="zh-CN" sz="2200" b="0" dirty="0">
                <a:solidFill>
                  <a:schemeClr val="tx1"/>
                </a:solidFill>
              </a:rPr>
              <a:t>and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>
                <a:solidFill>
                  <a:schemeClr val="tx1"/>
                </a:solidFill>
              </a:rPr>
              <a:t>put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>
                <a:solidFill>
                  <a:schemeClr val="tx1"/>
                </a:solidFill>
              </a:rPr>
              <a:t>the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>
                <a:solidFill>
                  <a:schemeClr val="tx1"/>
                </a:solidFill>
              </a:rPr>
              <a:t>files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>
                <a:solidFill>
                  <a:schemeClr val="tx1"/>
                </a:solidFill>
              </a:rPr>
              <a:t>into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>
                <a:solidFill>
                  <a:schemeClr val="tx1"/>
                </a:solidFill>
              </a:rPr>
              <a:t>a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>
                <a:solidFill>
                  <a:schemeClr val="tx1"/>
                </a:solidFill>
              </a:rPr>
              <a:t>./data/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>
                <a:solidFill>
                  <a:schemeClr val="tx1"/>
                </a:solidFill>
              </a:rPr>
              <a:t>folder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>
                <a:solidFill>
                  <a:schemeClr val="tx1"/>
                </a:solidFill>
              </a:rPr>
              <a:t>in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>
                <a:solidFill>
                  <a:schemeClr val="tx1"/>
                </a:solidFill>
              </a:rPr>
              <a:t>your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>
                <a:solidFill>
                  <a:schemeClr val="tx1"/>
                </a:solidFill>
              </a:rPr>
              <a:t>project.</a:t>
            </a: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540FCA3-80AB-BD4B-84EB-E0C3A4968A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5DC575-B3DA-4894-AC1D-D96F1860F14D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8340920-9158-3C4B-A298-66B175292414}"/>
              </a:ext>
            </a:extLst>
          </p:cNvPr>
          <p:cNvSpPr txBox="1"/>
          <p:nvPr/>
        </p:nvSpPr>
        <p:spPr>
          <a:xfrm>
            <a:off x="1977535" y="2548894"/>
            <a:ext cx="435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./</a:t>
            </a:r>
            <a:endParaRPr kumimoji="1" lang="zh-CN" altLang="en-US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85310189-F13A-9D42-BB7E-F78ED345271E}"/>
              </a:ext>
            </a:extLst>
          </p:cNvPr>
          <p:cNvSpPr/>
          <p:nvPr/>
        </p:nvSpPr>
        <p:spPr>
          <a:xfrm>
            <a:off x="3022842" y="3429000"/>
            <a:ext cx="2002665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err="1">
                <a:latin typeface="Palatino Linotype" panose="02040502050505030304" pitchFamily="18" charset="0"/>
              </a:rPr>
              <a:t>train.txt</a:t>
            </a:r>
            <a:endParaRPr lang="en-US" altLang="zh-CN" dirty="0">
              <a:latin typeface="Palatino Linotype" panose="02040502050505030304" pitchFamily="18" charset="0"/>
            </a:endParaRPr>
          </a:p>
          <a:p>
            <a:r>
              <a:rPr lang="en-US" altLang="zh-CN" dirty="0">
                <a:latin typeface="Palatino Linotype" panose="02040502050505030304" pitchFamily="18" charset="0"/>
              </a:rPr>
              <a:t>train.h5</a:t>
            </a:r>
          </a:p>
          <a:p>
            <a:r>
              <a:rPr lang="en-US" altLang="zh-CN" dirty="0" err="1">
                <a:latin typeface="Palatino Linotype" panose="02040502050505030304" pitchFamily="18" charset="0"/>
              </a:rPr>
              <a:t>valid.txt</a:t>
            </a:r>
            <a:endParaRPr lang="en-US" altLang="zh-CN" dirty="0">
              <a:latin typeface="Palatino Linotype" panose="02040502050505030304" pitchFamily="18" charset="0"/>
            </a:endParaRPr>
          </a:p>
          <a:p>
            <a:r>
              <a:rPr lang="en-US" altLang="zh-CN" dirty="0">
                <a:latin typeface="Palatino Linotype" panose="02040502050505030304" pitchFamily="18" charset="0"/>
              </a:rPr>
              <a:t>valid.h5</a:t>
            </a:r>
          </a:p>
          <a:p>
            <a:r>
              <a:rPr lang="en-US" altLang="zh-CN" dirty="0">
                <a:latin typeface="Palatino Linotype" panose="02040502050505030304" pitchFamily="18" charset="0"/>
              </a:rPr>
              <a:t>test.h5==valid.h5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3C70DDA4-57C8-CA4E-BC6E-537A1D51C078}"/>
              </a:ext>
            </a:extLst>
          </p:cNvPr>
          <p:cNvSpPr txBox="1"/>
          <p:nvPr/>
        </p:nvSpPr>
        <p:spPr>
          <a:xfrm>
            <a:off x="2347649" y="2933090"/>
            <a:ext cx="769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data/</a:t>
            </a:r>
            <a:endParaRPr kumimoji="1" lang="zh-CN" altLang="en-US" dirty="0"/>
          </a:p>
        </p:txBody>
      </p:sp>
      <p:cxnSp>
        <p:nvCxnSpPr>
          <p:cNvPr id="23" name="肘形连接符 22">
            <a:extLst>
              <a:ext uri="{FF2B5EF4-FFF2-40B4-BE49-F238E27FC236}">
                <a16:creationId xmlns:a16="http://schemas.microsoft.com/office/drawing/2014/main" id="{B72CACED-AE87-B946-84C5-DC65E4A08BC9}"/>
              </a:ext>
            </a:extLst>
          </p:cNvPr>
          <p:cNvCxnSpPr>
            <a:cxnSpLocks/>
            <a:stCxn id="4" idx="2"/>
            <a:endCxn id="19" idx="1"/>
          </p:cNvCxnSpPr>
          <p:nvPr/>
        </p:nvCxnSpPr>
        <p:spPr>
          <a:xfrm rot="16200000" flipH="1">
            <a:off x="2171823" y="2941930"/>
            <a:ext cx="199530" cy="152121"/>
          </a:xfrm>
          <a:prstGeom prst="bentConnector2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肘形连接符 24">
            <a:extLst>
              <a:ext uri="{FF2B5EF4-FFF2-40B4-BE49-F238E27FC236}">
                <a16:creationId xmlns:a16="http://schemas.microsoft.com/office/drawing/2014/main" id="{EC2671B8-F439-2442-B83B-1E6FA22A2C37}"/>
              </a:ext>
            </a:extLst>
          </p:cNvPr>
          <p:cNvCxnSpPr>
            <a:cxnSpLocks/>
            <a:stCxn id="19" idx="2"/>
            <a:endCxn id="18" idx="1"/>
          </p:cNvCxnSpPr>
          <p:nvPr/>
        </p:nvCxnSpPr>
        <p:spPr>
          <a:xfrm rot="16200000" flipH="1">
            <a:off x="2444884" y="3589706"/>
            <a:ext cx="865242" cy="290673"/>
          </a:xfrm>
          <a:prstGeom prst="bentConnector2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肘形连接符 31">
            <a:extLst>
              <a:ext uri="{FF2B5EF4-FFF2-40B4-BE49-F238E27FC236}">
                <a16:creationId xmlns:a16="http://schemas.microsoft.com/office/drawing/2014/main" id="{A8D852EE-6421-084A-94F3-32B94596AF29}"/>
              </a:ext>
            </a:extLst>
          </p:cNvPr>
          <p:cNvCxnSpPr>
            <a:cxnSpLocks/>
            <a:stCxn id="4" idx="2"/>
            <a:endCxn id="34" idx="1"/>
          </p:cNvCxnSpPr>
          <p:nvPr/>
        </p:nvCxnSpPr>
        <p:spPr>
          <a:xfrm rot="16200000" flipH="1">
            <a:off x="1279158" y="3834596"/>
            <a:ext cx="2116395" cy="283654"/>
          </a:xfrm>
          <a:prstGeom prst="bentConnector2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矩形 33">
            <a:extLst>
              <a:ext uri="{FF2B5EF4-FFF2-40B4-BE49-F238E27FC236}">
                <a16:creationId xmlns:a16="http://schemas.microsoft.com/office/drawing/2014/main" id="{A345A829-8DFD-2844-9427-04895084C1B8}"/>
              </a:ext>
            </a:extLst>
          </p:cNvPr>
          <p:cNvSpPr/>
          <p:nvPr/>
        </p:nvSpPr>
        <p:spPr>
          <a:xfrm>
            <a:off x="2479182" y="4849955"/>
            <a:ext cx="20026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Palatino Linotype" panose="02040502050505030304" pitchFamily="18" charset="0"/>
              </a:rPr>
              <a:t>proj2.ipynb</a:t>
            </a:r>
          </a:p>
        </p:txBody>
      </p:sp>
    </p:spTree>
    <p:extLst>
      <p:ext uri="{BB962C8B-B14F-4D97-AF65-F5344CB8AC3E}">
        <p14:creationId xmlns:p14="http://schemas.microsoft.com/office/powerpoint/2010/main" val="23396813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E10B68-6B6E-6D4C-9F7C-66245DD738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Platform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5E801B-E160-8540-9D5D-73A65A1551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sz="2200" dirty="0">
                <a:solidFill>
                  <a:schemeClr val="tx1"/>
                </a:solidFill>
              </a:rPr>
              <a:t>Python</a:t>
            </a:r>
            <a:r>
              <a:rPr kumimoji="1" lang="zh-CN" altLang="en-US" sz="2200" dirty="0">
                <a:solidFill>
                  <a:schemeClr val="tx1"/>
                </a:solidFill>
              </a:rPr>
              <a:t> </a:t>
            </a:r>
            <a:r>
              <a:rPr kumimoji="1" lang="en-US" altLang="zh-CN" sz="2200" dirty="0">
                <a:solidFill>
                  <a:schemeClr val="tx1"/>
                </a:solidFill>
              </a:rPr>
              <a:t>notebook</a:t>
            </a:r>
            <a:r>
              <a:rPr kumimoji="1" lang="zh-CN" altLang="en-US" sz="2200" dirty="0">
                <a:solidFill>
                  <a:schemeClr val="tx1"/>
                </a:solidFill>
              </a:rPr>
              <a:t> </a:t>
            </a:r>
            <a:r>
              <a:rPr kumimoji="1" lang="en-US" altLang="zh-CN" sz="2200" dirty="0">
                <a:solidFill>
                  <a:schemeClr val="tx1"/>
                </a:solidFill>
              </a:rPr>
              <a:t>by</a:t>
            </a:r>
            <a:r>
              <a:rPr kumimoji="1" lang="zh-CN" altLang="en-US" sz="2200" dirty="0">
                <a:solidFill>
                  <a:schemeClr val="tx1"/>
                </a:solidFill>
              </a:rPr>
              <a:t> </a:t>
            </a:r>
            <a:r>
              <a:rPr kumimoji="1" lang="en-US" altLang="zh-CN" sz="2200" dirty="0">
                <a:solidFill>
                  <a:schemeClr val="tx1"/>
                </a:solidFill>
              </a:rPr>
              <a:t>Tencent’s</a:t>
            </a:r>
            <a:r>
              <a:rPr kumimoji="1" lang="zh-CN" altLang="en-US" sz="2200" dirty="0">
                <a:solidFill>
                  <a:schemeClr val="tx1"/>
                </a:solidFill>
              </a:rPr>
              <a:t> </a:t>
            </a:r>
            <a:r>
              <a:rPr kumimoji="1" lang="en-US" altLang="zh-CN" sz="2200" dirty="0">
                <a:solidFill>
                  <a:schemeClr val="tx1"/>
                </a:solidFill>
              </a:rPr>
              <a:t>TI-ONE</a:t>
            </a:r>
            <a:r>
              <a:rPr kumimoji="1" lang="zh-CN" altLang="en-US" sz="2200" dirty="0">
                <a:solidFill>
                  <a:schemeClr val="tx1"/>
                </a:solidFill>
              </a:rPr>
              <a:t> </a:t>
            </a:r>
            <a:r>
              <a:rPr kumimoji="1" lang="en-US" altLang="zh-CN" sz="2200" dirty="0">
                <a:solidFill>
                  <a:schemeClr val="tx1"/>
                </a:solidFill>
              </a:rPr>
              <a:t>(Recommended)</a:t>
            </a:r>
          </a:p>
          <a:p>
            <a:pPr marL="358775" indent="-269875"/>
            <a:r>
              <a:rPr kumimoji="1" lang="en-US" altLang="zh-CN" sz="2000" b="0" dirty="0">
                <a:solidFill>
                  <a:schemeClr val="tx1"/>
                </a:solidFill>
              </a:rPr>
              <a:t>-   Consult in the WeChat group if you have any issues in using the platform.</a:t>
            </a:r>
          </a:p>
          <a:p>
            <a:endParaRPr kumimoji="1" lang="en-US" altLang="zh-CN" sz="2200" b="0" dirty="0">
              <a:solidFill>
                <a:schemeClr val="tx1"/>
              </a:solidFill>
            </a:endParaRPr>
          </a:p>
          <a:p>
            <a:r>
              <a:rPr kumimoji="1" lang="en-US" altLang="zh-CN" sz="2200" dirty="0">
                <a:solidFill>
                  <a:schemeClr val="tx1"/>
                </a:solidFill>
              </a:rPr>
              <a:t>Python</a:t>
            </a:r>
            <a:r>
              <a:rPr kumimoji="1" lang="zh-CN" altLang="en-US" sz="2200" dirty="0">
                <a:solidFill>
                  <a:schemeClr val="tx1"/>
                </a:solidFill>
              </a:rPr>
              <a:t> </a:t>
            </a:r>
            <a:r>
              <a:rPr kumimoji="1" lang="en-US" altLang="zh-CN" sz="2200" dirty="0">
                <a:solidFill>
                  <a:schemeClr val="tx1"/>
                </a:solidFill>
              </a:rPr>
              <a:t>notebook</a:t>
            </a:r>
            <a:r>
              <a:rPr kumimoji="1" lang="zh-CN" altLang="en-US" sz="2200" dirty="0">
                <a:solidFill>
                  <a:schemeClr val="tx1"/>
                </a:solidFill>
              </a:rPr>
              <a:t> </a:t>
            </a:r>
            <a:r>
              <a:rPr kumimoji="1" lang="en-US" altLang="zh-CN" sz="2200" dirty="0">
                <a:solidFill>
                  <a:schemeClr val="tx1"/>
                </a:solidFill>
              </a:rPr>
              <a:t>by</a:t>
            </a:r>
            <a:r>
              <a:rPr kumimoji="1" lang="zh-CN" altLang="en-US" sz="2200" dirty="0">
                <a:solidFill>
                  <a:schemeClr val="tx1"/>
                </a:solidFill>
              </a:rPr>
              <a:t> </a:t>
            </a:r>
            <a:r>
              <a:rPr kumimoji="1" lang="en-US" altLang="zh-CN" sz="2200" dirty="0">
                <a:solidFill>
                  <a:schemeClr val="tx1"/>
                </a:solidFill>
              </a:rPr>
              <a:t>Anaconda</a:t>
            </a:r>
            <a:r>
              <a:rPr kumimoji="1" lang="zh-CN" altLang="en-US" sz="2200" dirty="0">
                <a:solidFill>
                  <a:schemeClr val="tx1"/>
                </a:solidFill>
              </a:rPr>
              <a:t> </a:t>
            </a:r>
            <a:r>
              <a:rPr kumimoji="1" lang="en-US" altLang="zh-CN" sz="2200" dirty="0">
                <a:solidFill>
                  <a:schemeClr val="tx1"/>
                </a:solidFill>
              </a:rPr>
              <a:t>in</a:t>
            </a:r>
            <a:r>
              <a:rPr kumimoji="1" lang="zh-CN" altLang="en-US" sz="2200" dirty="0">
                <a:solidFill>
                  <a:schemeClr val="tx1"/>
                </a:solidFill>
              </a:rPr>
              <a:t> </a:t>
            </a:r>
            <a:r>
              <a:rPr kumimoji="1" lang="en-US" altLang="zh-CN" sz="2200" dirty="0">
                <a:solidFill>
                  <a:schemeClr val="tx1"/>
                </a:solidFill>
              </a:rPr>
              <a:t>a local</a:t>
            </a:r>
            <a:r>
              <a:rPr kumimoji="1" lang="zh-CN" altLang="en-US" sz="2200" dirty="0">
                <a:solidFill>
                  <a:schemeClr val="tx1"/>
                </a:solidFill>
              </a:rPr>
              <a:t> </a:t>
            </a:r>
            <a:r>
              <a:rPr kumimoji="1" lang="en-US" altLang="zh-CN" sz="2200" dirty="0">
                <a:solidFill>
                  <a:schemeClr val="tx1"/>
                </a:solidFill>
              </a:rPr>
              <a:t>machine</a:t>
            </a:r>
          </a:p>
          <a:p>
            <a:r>
              <a:rPr kumimoji="1" lang="en-US" altLang="zh-CN" sz="2200" b="0" dirty="0">
                <a:solidFill>
                  <a:schemeClr val="tx1"/>
                </a:solidFill>
              </a:rPr>
              <a:t>- If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you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your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machine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contains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a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powerful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GPU.</a:t>
            </a:r>
            <a:endParaRPr kumimoji="1" lang="zh-CN" altLang="en-US" sz="2200" b="0" dirty="0">
              <a:solidFill>
                <a:schemeClr val="tx1"/>
              </a:solidFill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87C4419-00FB-684E-9355-5ABA7FAE35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5DC575-B3DA-4894-AC1D-D96F1860F14D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31704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FC8D1D-853F-AE4C-8350-0AF8B3FFE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A</a:t>
            </a:r>
            <a:r>
              <a:rPr kumimoji="1" lang="zh-CN" altLang="en-US" dirty="0"/>
              <a:t> </a:t>
            </a:r>
            <a:r>
              <a:rPr kumimoji="1" lang="en-US" altLang="zh-CN" dirty="0"/>
              <a:t>Baseline</a:t>
            </a:r>
            <a:r>
              <a:rPr kumimoji="1" lang="zh-CN" altLang="en-US" dirty="0"/>
              <a:t> </a:t>
            </a:r>
            <a:r>
              <a:rPr kumimoji="1" lang="en-US" altLang="zh-CN" dirty="0"/>
              <a:t>Implementation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68A269-347C-5743-B711-45B337EF80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sz="2200" b="0" dirty="0">
                <a:solidFill>
                  <a:schemeClr val="tx1"/>
                </a:solidFill>
              </a:rPr>
              <a:t>We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provide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a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sample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of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/>
              <a:t>baseline</a:t>
            </a:r>
            <a:r>
              <a:rPr kumimoji="1" lang="zh-CN" altLang="en-US" sz="2200" b="0" dirty="0"/>
              <a:t> </a:t>
            </a:r>
            <a:r>
              <a:rPr kumimoji="1" lang="en-US" altLang="zh-CN" sz="2200" b="0" dirty="0"/>
              <a:t>implementation</a:t>
            </a:r>
            <a:r>
              <a:rPr kumimoji="1" lang="zh-CN" altLang="en-US" sz="2200" b="0" dirty="0"/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which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is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consist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of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the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following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sections:</a:t>
            </a:r>
          </a:p>
          <a:p>
            <a:pPr marL="409575" indent="-269875">
              <a:buSzPct val="60000"/>
              <a:buFont typeface="Wingdings" pitchFamily="2" charset="2"/>
              <a:buChar char="l"/>
            </a:pPr>
            <a:r>
              <a:rPr kumimoji="1" lang="en-US" altLang="zh-CN" sz="1600" b="0" dirty="0">
                <a:solidFill>
                  <a:schemeClr val="tx1"/>
                </a:solidFill>
              </a:rPr>
              <a:t>Libraries</a:t>
            </a:r>
          </a:p>
          <a:p>
            <a:pPr marL="409575" indent="-269875">
              <a:buSzPct val="60000"/>
              <a:buFont typeface="Wingdings" pitchFamily="2" charset="2"/>
              <a:buChar char="l"/>
            </a:pPr>
            <a:r>
              <a:rPr kumimoji="1" lang="en-US" altLang="zh-CN" sz="1600" b="0" dirty="0">
                <a:solidFill>
                  <a:schemeClr val="tx1"/>
                </a:solidFill>
              </a:rPr>
              <a:t>Utilities</a:t>
            </a:r>
          </a:p>
          <a:p>
            <a:pPr marL="409575" indent="-269875">
              <a:buSzPct val="60000"/>
              <a:buFont typeface="Wingdings" pitchFamily="2" charset="2"/>
              <a:buChar char="l"/>
            </a:pPr>
            <a:r>
              <a:rPr kumimoji="1" lang="en-US" altLang="zh-CN" sz="1600" b="0" dirty="0">
                <a:solidFill>
                  <a:schemeClr val="tx1"/>
                </a:solidFill>
              </a:rPr>
              <a:t>Configuration</a:t>
            </a:r>
          </a:p>
          <a:p>
            <a:pPr marL="409575" indent="-269875">
              <a:buSzPct val="60000"/>
              <a:buFont typeface="Wingdings" pitchFamily="2" charset="2"/>
              <a:buChar char="l"/>
            </a:pPr>
            <a:r>
              <a:rPr kumimoji="1" lang="en-US" altLang="zh-CN" sz="1600" b="0" dirty="0">
                <a:solidFill>
                  <a:schemeClr val="tx1"/>
                </a:solidFill>
              </a:rPr>
              <a:t>Data</a:t>
            </a:r>
            <a:r>
              <a:rPr kumimoji="1" lang="zh-CN" altLang="en-US" sz="16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600" b="0" dirty="0">
                <a:solidFill>
                  <a:schemeClr val="tx1"/>
                </a:solidFill>
              </a:rPr>
              <a:t>Loader</a:t>
            </a:r>
          </a:p>
          <a:p>
            <a:pPr marL="409575" indent="-269875">
              <a:buSzPct val="60000"/>
              <a:buFont typeface="Wingdings" pitchFamily="2" charset="2"/>
              <a:buChar char="l"/>
            </a:pPr>
            <a:r>
              <a:rPr kumimoji="1" lang="en-US" altLang="zh-CN" sz="1600" b="0" dirty="0">
                <a:solidFill>
                  <a:schemeClr val="tx1"/>
                </a:solidFill>
              </a:rPr>
              <a:t>Evaluation</a:t>
            </a:r>
          </a:p>
          <a:p>
            <a:pPr marL="409575" indent="-269875">
              <a:buSzPct val="60000"/>
              <a:buFont typeface="Wingdings" pitchFamily="2" charset="2"/>
              <a:buChar char="l"/>
            </a:pPr>
            <a:r>
              <a:rPr kumimoji="1" lang="en-US" altLang="zh-CN" sz="1600" b="0" dirty="0">
                <a:solidFill>
                  <a:schemeClr val="tx1"/>
                </a:solidFill>
              </a:rPr>
              <a:t>Training</a:t>
            </a:r>
            <a:r>
              <a:rPr kumimoji="1" lang="zh-CN" altLang="en-US" sz="16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600" b="0" dirty="0">
                <a:solidFill>
                  <a:schemeClr val="tx1"/>
                </a:solidFill>
              </a:rPr>
              <a:t>Script</a:t>
            </a:r>
          </a:p>
          <a:p>
            <a:pPr marL="409575" indent="-269875">
              <a:buSzPct val="60000"/>
              <a:buFont typeface="Wingdings" pitchFamily="2" charset="2"/>
              <a:buChar char="l"/>
            </a:pPr>
            <a:r>
              <a:rPr kumimoji="1" lang="en-US" altLang="zh-CN" sz="1600" b="0" dirty="0">
                <a:solidFill>
                  <a:srgbClr val="7030A0"/>
                </a:solidFill>
              </a:rPr>
              <a:t>Main</a:t>
            </a:r>
            <a:r>
              <a:rPr kumimoji="1" lang="zh-CN" altLang="en-US" sz="1600" b="0" dirty="0">
                <a:solidFill>
                  <a:srgbClr val="7030A0"/>
                </a:solidFill>
              </a:rPr>
              <a:t> </a:t>
            </a:r>
            <a:r>
              <a:rPr kumimoji="1" lang="en-US" altLang="zh-CN" sz="1600" b="0" dirty="0">
                <a:solidFill>
                  <a:srgbClr val="7030A0"/>
                </a:solidFill>
              </a:rPr>
              <a:t>function</a:t>
            </a:r>
            <a:r>
              <a:rPr kumimoji="1" lang="zh-CN" altLang="en-US" sz="1600" b="0" dirty="0">
                <a:solidFill>
                  <a:srgbClr val="7030A0"/>
                </a:solidFill>
              </a:rPr>
              <a:t> </a:t>
            </a:r>
            <a:r>
              <a:rPr kumimoji="1" lang="en-US" altLang="zh-CN" sz="1600" b="0" dirty="0">
                <a:solidFill>
                  <a:srgbClr val="7030A0"/>
                </a:solidFill>
              </a:rPr>
              <a:t>for</a:t>
            </a:r>
            <a:r>
              <a:rPr kumimoji="1" lang="zh-CN" altLang="en-US" sz="1600" b="0" dirty="0">
                <a:solidFill>
                  <a:srgbClr val="7030A0"/>
                </a:solidFill>
              </a:rPr>
              <a:t> </a:t>
            </a:r>
            <a:r>
              <a:rPr kumimoji="1" lang="en-US" altLang="zh-CN" sz="1600" b="0" dirty="0">
                <a:solidFill>
                  <a:srgbClr val="7030A0"/>
                </a:solidFill>
              </a:rPr>
              <a:t>training</a:t>
            </a:r>
          </a:p>
          <a:p>
            <a:pPr marL="409575" indent="-269875">
              <a:buSzPct val="60000"/>
              <a:buFont typeface="Wingdings" pitchFamily="2" charset="2"/>
              <a:buChar char="l"/>
            </a:pPr>
            <a:r>
              <a:rPr kumimoji="1" lang="en-US" altLang="zh-CN" sz="1600" b="0" dirty="0">
                <a:solidFill>
                  <a:srgbClr val="7030A0"/>
                </a:solidFill>
              </a:rPr>
              <a:t>Main</a:t>
            </a:r>
            <a:r>
              <a:rPr kumimoji="1" lang="zh-CN" altLang="en-US" sz="1600" b="0" dirty="0">
                <a:solidFill>
                  <a:srgbClr val="7030A0"/>
                </a:solidFill>
              </a:rPr>
              <a:t> </a:t>
            </a:r>
            <a:r>
              <a:rPr kumimoji="1" lang="en-US" altLang="zh-CN" sz="1600" b="0" dirty="0">
                <a:solidFill>
                  <a:srgbClr val="7030A0"/>
                </a:solidFill>
              </a:rPr>
              <a:t>function</a:t>
            </a:r>
            <a:r>
              <a:rPr kumimoji="1" lang="zh-CN" altLang="en-US" sz="1600" b="0" dirty="0">
                <a:solidFill>
                  <a:srgbClr val="7030A0"/>
                </a:solidFill>
              </a:rPr>
              <a:t> </a:t>
            </a:r>
            <a:r>
              <a:rPr kumimoji="1" lang="en-US" altLang="zh-CN" sz="1600" b="0" dirty="0">
                <a:solidFill>
                  <a:srgbClr val="7030A0"/>
                </a:solidFill>
              </a:rPr>
              <a:t>for</a:t>
            </a:r>
            <a:r>
              <a:rPr kumimoji="1" lang="zh-CN" altLang="en-US" sz="1600" b="0" dirty="0">
                <a:solidFill>
                  <a:srgbClr val="7030A0"/>
                </a:solidFill>
              </a:rPr>
              <a:t> </a:t>
            </a:r>
            <a:r>
              <a:rPr kumimoji="1" lang="en-US" altLang="zh-CN" sz="1600" b="0" dirty="0">
                <a:solidFill>
                  <a:srgbClr val="7030A0"/>
                </a:solidFill>
              </a:rPr>
              <a:t>test</a:t>
            </a:r>
          </a:p>
          <a:p>
            <a:r>
              <a:rPr kumimoji="1" lang="en-US" altLang="zh-CN" sz="2200" b="0" dirty="0"/>
              <a:t>You</a:t>
            </a:r>
            <a:r>
              <a:rPr kumimoji="1" lang="zh-CN" altLang="en-US" sz="2200" b="0" dirty="0"/>
              <a:t> </a:t>
            </a:r>
            <a:r>
              <a:rPr kumimoji="1" lang="en-US" altLang="zh-CN" sz="2200" b="0" dirty="0"/>
              <a:t>can</a:t>
            </a:r>
            <a:r>
              <a:rPr kumimoji="1" lang="zh-CN" altLang="en-US" sz="2200" b="0" dirty="0"/>
              <a:t> </a:t>
            </a:r>
            <a:r>
              <a:rPr kumimoji="1" lang="en-US" altLang="zh-CN" sz="2200" b="0" dirty="0"/>
              <a:t>implement</a:t>
            </a:r>
            <a:r>
              <a:rPr kumimoji="1" lang="zh-CN" altLang="en-US" sz="2200" b="0" dirty="0"/>
              <a:t> </a:t>
            </a:r>
            <a:r>
              <a:rPr kumimoji="1" lang="en-US" altLang="zh-CN" sz="2200" b="0" dirty="0"/>
              <a:t>your</a:t>
            </a:r>
            <a:r>
              <a:rPr kumimoji="1" lang="zh-CN" altLang="en-US" sz="2200" b="0" dirty="0"/>
              <a:t> </a:t>
            </a:r>
            <a:r>
              <a:rPr kumimoji="1" lang="en-US" altLang="zh-CN" sz="2200" b="0" dirty="0"/>
              <a:t>model</a:t>
            </a:r>
            <a:r>
              <a:rPr kumimoji="1" lang="zh-CN" altLang="en-US" sz="2200" b="0" dirty="0"/>
              <a:t> </a:t>
            </a:r>
            <a:r>
              <a:rPr kumimoji="1" lang="en-US" altLang="zh-CN" sz="2200" b="0" dirty="0"/>
              <a:t>in</a:t>
            </a:r>
            <a:r>
              <a:rPr kumimoji="1" lang="zh-CN" altLang="en-US" sz="2200" b="0" dirty="0"/>
              <a:t> </a:t>
            </a:r>
            <a:r>
              <a:rPr kumimoji="1" lang="en-US" altLang="zh-CN" sz="2200" b="0" dirty="0"/>
              <a:t>the</a:t>
            </a:r>
            <a:r>
              <a:rPr kumimoji="1" lang="zh-CN" altLang="en-US" sz="2200" b="0" dirty="0"/>
              <a:t> </a:t>
            </a:r>
            <a:r>
              <a:rPr kumimoji="1" lang="en-US" altLang="zh-CN" sz="2200" b="0" dirty="0">
                <a:solidFill>
                  <a:srgbClr val="C01800"/>
                </a:solidFill>
              </a:rPr>
              <a:t>`</a:t>
            </a:r>
            <a:r>
              <a:rPr kumimoji="1" lang="en-US" altLang="zh-CN" sz="2200" dirty="0">
                <a:solidFill>
                  <a:srgbClr val="C01800"/>
                </a:solidFill>
              </a:rPr>
              <a:t>Model</a:t>
            </a:r>
            <a:r>
              <a:rPr kumimoji="1" lang="en-US" altLang="zh-CN" sz="2200" b="0" dirty="0">
                <a:solidFill>
                  <a:srgbClr val="C01800"/>
                </a:solidFill>
              </a:rPr>
              <a:t>`</a:t>
            </a:r>
            <a:r>
              <a:rPr kumimoji="1" lang="zh-CN" altLang="en-US" sz="2200" b="0" dirty="0">
                <a:solidFill>
                  <a:srgbClr val="C01800"/>
                </a:solidFill>
              </a:rPr>
              <a:t> </a:t>
            </a:r>
            <a:r>
              <a:rPr kumimoji="1" lang="en-US" altLang="zh-CN" sz="2200" b="0" dirty="0"/>
              <a:t>section</a:t>
            </a:r>
          </a:p>
          <a:p>
            <a:r>
              <a:rPr kumimoji="1" lang="en-US" altLang="zh-CN" sz="2200" b="0" dirty="0"/>
              <a:t>You</a:t>
            </a:r>
            <a:r>
              <a:rPr kumimoji="1" lang="zh-CN" altLang="en-US" sz="2200" b="0" dirty="0"/>
              <a:t> </a:t>
            </a:r>
            <a:r>
              <a:rPr kumimoji="1" lang="en-US" altLang="zh-CN" sz="2200" b="0" dirty="0"/>
              <a:t>can</a:t>
            </a:r>
            <a:r>
              <a:rPr kumimoji="1" lang="zh-CN" altLang="en-US" sz="2200" b="0" dirty="0"/>
              <a:t> </a:t>
            </a:r>
            <a:r>
              <a:rPr kumimoji="1" lang="en-US" altLang="zh-CN" sz="2200" b="0" dirty="0"/>
              <a:t>modify</a:t>
            </a:r>
            <a:r>
              <a:rPr kumimoji="1" lang="zh-CN" altLang="en-US" sz="2200" b="0" dirty="0"/>
              <a:t> </a:t>
            </a:r>
            <a:r>
              <a:rPr kumimoji="1" lang="en-US" altLang="zh-CN" sz="2200" b="0" dirty="0"/>
              <a:t>some</a:t>
            </a:r>
            <a:r>
              <a:rPr kumimoji="1" lang="zh-CN" altLang="en-US" sz="2200" b="0" dirty="0"/>
              <a:t> </a:t>
            </a:r>
            <a:r>
              <a:rPr kumimoji="1" lang="en-US" altLang="zh-CN" sz="2200" b="0" dirty="0"/>
              <a:t>sections</a:t>
            </a:r>
            <a:r>
              <a:rPr kumimoji="1" lang="zh-CN" altLang="en-US" sz="2200" b="0" dirty="0"/>
              <a:t> </a:t>
            </a:r>
            <a:r>
              <a:rPr kumimoji="1" lang="en-US" altLang="zh-CN" sz="2200" b="0" dirty="0"/>
              <a:t>except</a:t>
            </a:r>
            <a:r>
              <a:rPr kumimoji="1" lang="zh-CN" altLang="en-US" sz="2200" b="0" dirty="0"/>
              <a:t> </a:t>
            </a:r>
            <a:r>
              <a:rPr kumimoji="1" lang="en-US" altLang="zh-CN" sz="2200" b="0" dirty="0"/>
              <a:t>the</a:t>
            </a:r>
            <a:r>
              <a:rPr kumimoji="1" lang="zh-CN" altLang="en-US" sz="2200" b="0" dirty="0"/>
              <a:t> </a:t>
            </a:r>
            <a:r>
              <a:rPr kumimoji="1" lang="en-US" altLang="zh-CN" sz="2200" b="0" dirty="0"/>
              <a:t>‘Evaluation’.</a:t>
            </a:r>
            <a:endParaRPr kumimoji="1" lang="zh-CN" altLang="en-US" sz="2200" b="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CA900B6-FDE5-EB40-9049-272878ACD7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5DC575-B3DA-4894-AC1D-D96F1860F14D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38703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CED0B8-1178-7144-98A9-0B0DC93F0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Performance</a:t>
            </a:r>
            <a:r>
              <a:rPr kumimoji="1" lang="zh-CN" altLang="en-US" dirty="0"/>
              <a:t> </a:t>
            </a:r>
            <a:r>
              <a:rPr kumimoji="1" lang="en-US" altLang="zh-CN" dirty="0"/>
              <a:t>Test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305F1A5-5CA5-8A4D-9A07-54B5B867AF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SzPct val="60000"/>
              <a:buFont typeface="Wingdings" pitchFamily="2" charset="2"/>
              <a:buChar char="l"/>
            </a:pPr>
            <a:r>
              <a:rPr kumimoji="1" lang="en-US" altLang="zh-CN" sz="2000" b="0" dirty="0">
                <a:solidFill>
                  <a:schemeClr val="tx1"/>
                </a:solidFill>
              </a:rPr>
              <a:t>We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provide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a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rgbClr val="7030A0"/>
                </a:solidFill>
              </a:rPr>
              <a:t>test</a:t>
            </a:r>
            <a:r>
              <a:rPr kumimoji="1" lang="zh-CN" altLang="en-US" sz="2000" b="0" dirty="0">
                <a:solidFill>
                  <a:srgbClr val="7030A0"/>
                </a:solidFill>
              </a:rPr>
              <a:t> </a:t>
            </a:r>
            <a:r>
              <a:rPr kumimoji="1" lang="en-US" altLang="zh-CN" sz="2000" b="0" dirty="0">
                <a:solidFill>
                  <a:srgbClr val="7030A0"/>
                </a:solidFill>
              </a:rPr>
              <a:t>script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for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you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to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evaluate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your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model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in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a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i="1" dirty="0">
                <a:solidFill>
                  <a:schemeClr val="tx1"/>
                </a:solidFill>
              </a:rPr>
              <a:t>pseudo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test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set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(the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released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test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set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is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just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the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validation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set).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endParaRPr kumimoji="1" lang="en-US" altLang="zh-CN" sz="2000" b="0" dirty="0">
              <a:solidFill>
                <a:schemeClr val="tx1"/>
              </a:solidFill>
            </a:endParaRPr>
          </a:p>
          <a:p>
            <a:pPr marL="342900" indent="-342900">
              <a:buSzPct val="60000"/>
              <a:buFont typeface="Wingdings" pitchFamily="2" charset="2"/>
              <a:buChar char="l"/>
            </a:pPr>
            <a:r>
              <a:rPr kumimoji="1" lang="en-US" altLang="zh-CN" sz="2000" b="0" dirty="0">
                <a:solidFill>
                  <a:schemeClr val="tx1"/>
                </a:solidFill>
              </a:rPr>
              <a:t>The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TA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will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verify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your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results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using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the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same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script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in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a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real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test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set.</a:t>
            </a:r>
            <a:endParaRPr kumimoji="1" lang="zh-CN" altLang="en-US" sz="2000" b="0" dirty="0">
              <a:solidFill>
                <a:schemeClr val="tx1"/>
              </a:solidFill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AE11626-1580-5248-ADBE-18C31FA151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5DC575-B3DA-4894-AC1D-D96F1860F14D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69930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90C233-3EB9-B642-9FE7-17C3FB00B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Requirements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Key</a:t>
            </a:r>
            <a:r>
              <a:rPr kumimoji="1" lang="zh-CN" altLang="en-US" dirty="0"/>
              <a:t> </a:t>
            </a:r>
            <a:r>
              <a:rPr kumimoji="1" lang="en-US" altLang="zh-CN" dirty="0"/>
              <a:t>Points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616D169-4EC4-984A-95F6-7EE127E5FF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68288" indent="-268288">
              <a:buSzPct val="60000"/>
              <a:buFont typeface="Wingdings" pitchFamily="2" charset="2"/>
              <a:buChar char="l"/>
            </a:pPr>
            <a:r>
              <a:rPr kumimoji="1" lang="en-US" altLang="zh-CN" sz="2000" b="0" dirty="0"/>
              <a:t>Data</a:t>
            </a:r>
            <a:r>
              <a:rPr kumimoji="1" lang="zh-CN" altLang="en-US" sz="2000" b="0" dirty="0"/>
              <a:t> </a:t>
            </a:r>
            <a:r>
              <a:rPr kumimoji="1" lang="en-US" altLang="zh-CN" sz="2000" b="0" dirty="0"/>
              <a:t>Preprocessing</a:t>
            </a:r>
          </a:p>
          <a:p>
            <a:pPr marL="500063" indent="-269875">
              <a:buFontTx/>
              <a:buChar char="-"/>
            </a:pPr>
            <a:r>
              <a:rPr kumimoji="1" lang="en-US" altLang="zh-CN" sz="1800" b="0" dirty="0">
                <a:solidFill>
                  <a:schemeClr val="tx1"/>
                </a:solidFill>
              </a:rPr>
              <a:t>We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have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provided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a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data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loader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for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the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.h5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file</a:t>
            </a:r>
          </a:p>
          <a:p>
            <a:pPr marL="500063" indent="-269875">
              <a:buFontTx/>
              <a:buChar char="-"/>
            </a:pPr>
            <a:r>
              <a:rPr kumimoji="1" lang="en-US" altLang="zh-CN" sz="1800" b="0" dirty="0">
                <a:solidFill>
                  <a:schemeClr val="tx1"/>
                </a:solidFill>
              </a:rPr>
              <a:t>You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can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adjust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the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data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loader,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or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design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a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new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one.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However,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you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rgbClr val="C01800"/>
                </a:solidFill>
              </a:rPr>
              <a:t>cannot</a:t>
            </a:r>
            <a:r>
              <a:rPr kumimoji="1" lang="zh-CN" altLang="en-US" sz="1800" b="0" dirty="0">
                <a:solidFill>
                  <a:srgbClr val="C01800"/>
                </a:solidFill>
              </a:rPr>
              <a:t> </a:t>
            </a:r>
            <a:r>
              <a:rPr kumimoji="1" lang="en-US" altLang="zh-CN" sz="1800" b="0" dirty="0">
                <a:solidFill>
                  <a:srgbClr val="C01800"/>
                </a:solidFill>
              </a:rPr>
              <a:t>modify</a:t>
            </a:r>
            <a:r>
              <a:rPr kumimoji="1" lang="zh-CN" altLang="en-US" sz="1800" b="0" dirty="0">
                <a:solidFill>
                  <a:srgbClr val="C01800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the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default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rgbClr val="7030A0"/>
                </a:solidFill>
              </a:rPr>
              <a:t>test</a:t>
            </a:r>
            <a:r>
              <a:rPr kumimoji="1" lang="zh-CN" altLang="en-US" sz="1800" b="0" dirty="0">
                <a:solidFill>
                  <a:srgbClr val="7030A0"/>
                </a:solidFill>
              </a:rPr>
              <a:t> </a:t>
            </a:r>
            <a:r>
              <a:rPr kumimoji="1" lang="en-US" altLang="zh-CN" sz="1800" b="0" dirty="0">
                <a:solidFill>
                  <a:srgbClr val="7030A0"/>
                </a:solidFill>
              </a:rPr>
              <a:t>script</a:t>
            </a:r>
            <a:r>
              <a:rPr kumimoji="1" lang="zh-CN" altLang="en-US" sz="1800" b="0" dirty="0">
                <a:solidFill>
                  <a:srgbClr val="7030A0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(the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last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section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of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the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sample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program)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as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well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as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the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rgbClr val="7030A0"/>
                </a:solidFill>
              </a:rPr>
              <a:t>evaluation</a:t>
            </a:r>
            <a:r>
              <a:rPr kumimoji="1" lang="zh-CN" altLang="en-US" sz="1800" b="0" dirty="0">
                <a:solidFill>
                  <a:srgbClr val="7030A0"/>
                </a:solidFill>
              </a:rPr>
              <a:t> </a:t>
            </a:r>
            <a:r>
              <a:rPr kumimoji="1" lang="en-US" altLang="zh-CN" sz="1800" b="0" dirty="0">
                <a:solidFill>
                  <a:srgbClr val="7030A0"/>
                </a:solidFill>
              </a:rPr>
              <a:t>metrics</a:t>
            </a:r>
            <a:r>
              <a:rPr kumimoji="1" lang="zh-CN" altLang="en-US" sz="1800" b="0" dirty="0">
                <a:solidFill>
                  <a:srgbClr val="7030A0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which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the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TA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will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run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directly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to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test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your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results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on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a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secret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test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set.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So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please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adapt</a:t>
            </a:r>
            <a:r>
              <a:rPr kumimoji="1" lang="zh-CN" altLang="en-US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 </a:t>
            </a:r>
            <a:r>
              <a:rPr kumimoji="1" lang="en-US" altLang="zh-CN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your</a:t>
            </a:r>
            <a:r>
              <a:rPr kumimoji="1" lang="zh-CN" altLang="en-US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 </a:t>
            </a:r>
            <a:r>
              <a:rPr kumimoji="1" lang="en-US" altLang="zh-CN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code</a:t>
            </a:r>
            <a:r>
              <a:rPr kumimoji="1" lang="zh-CN" altLang="en-US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 </a:t>
            </a:r>
            <a:r>
              <a:rPr kumimoji="1" lang="en-US" altLang="zh-CN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to</a:t>
            </a:r>
            <a:r>
              <a:rPr kumimoji="1" lang="zh-CN" altLang="en-US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 </a:t>
            </a:r>
            <a:r>
              <a:rPr kumimoji="1" lang="en-US" altLang="zh-CN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the</a:t>
            </a:r>
            <a:r>
              <a:rPr kumimoji="1" lang="zh-CN" altLang="en-US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 </a:t>
            </a:r>
            <a:r>
              <a:rPr kumimoji="1" lang="en-US" altLang="zh-CN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test</a:t>
            </a:r>
            <a:r>
              <a:rPr kumimoji="1" lang="zh-CN" altLang="en-US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 </a:t>
            </a:r>
            <a:r>
              <a:rPr kumimoji="1" lang="en-US" altLang="zh-CN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script</a:t>
            </a:r>
            <a:r>
              <a:rPr kumimoji="1" lang="zh-CN" altLang="en-US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 </a:t>
            </a:r>
            <a:r>
              <a:rPr kumimoji="1" lang="en-US" altLang="zh-CN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to</a:t>
            </a:r>
            <a:r>
              <a:rPr kumimoji="1" lang="zh-CN" altLang="en-US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 </a:t>
            </a:r>
            <a:r>
              <a:rPr kumimoji="1" lang="en-US" altLang="zh-CN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avoid</a:t>
            </a:r>
            <a:r>
              <a:rPr kumimoji="1" lang="zh-CN" altLang="en-US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 </a:t>
            </a:r>
            <a:r>
              <a:rPr kumimoji="1" lang="en-US" altLang="zh-CN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mistaken</a:t>
            </a:r>
            <a:r>
              <a:rPr kumimoji="1" lang="zh-CN" altLang="en-US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 </a:t>
            </a:r>
            <a:r>
              <a:rPr kumimoji="1" lang="en-US" altLang="zh-CN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grading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.</a:t>
            </a:r>
          </a:p>
          <a:p>
            <a:pPr marL="268288" indent="-268288">
              <a:buSzPct val="60000"/>
              <a:buFont typeface="Wingdings" pitchFamily="2" charset="2"/>
              <a:buChar char="l"/>
            </a:pPr>
            <a:r>
              <a:rPr kumimoji="1" lang="en-US" altLang="zh-CN" sz="2000" b="0" dirty="0"/>
              <a:t>Model Implementation</a:t>
            </a:r>
          </a:p>
          <a:p>
            <a:pPr marL="320675"/>
            <a:r>
              <a:rPr kumimoji="1" lang="en-US" altLang="zh-CN" sz="1800" b="0" dirty="0">
                <a:solidFill>
                  <a:schemeClr val="tx1"/>
                </a:solidFill>
              </a:rPr>
              <a:t>Modules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you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can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use: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endParaRPr kumimoji="1" lang="en-US" altLang="zh-CN" sz="1800" b="0" dirty="0">
              <a:solidFill>
                <a:schemeClr val="tx1"/>
              </a:solidFill>
            </a:endParaRPr>
          </a:p>
          <a:p>
            <a:pPr marL="320675"/>
            <a:r>
              <a:rPr kumimoji="1" lang="en-US" altLang="zh-CN" sz="1800" b="0" dirty="0" err="1">
                <a:solidFill>
                  <a:schemeClr val="tx1"/>
                </a:solidFill>
              </a:rPr>
              <a:t>torch.nn.GRU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,. </a:t>
            </a:r>
            <a:r>
              <a:rPr kumimoji="1" lang="en-US" altLang="zh-CN" sz="1800" b="0" dirty="0" err="1">
                <a:solidFill>
                  <a:schemeClr val="tx1"/>
                </a:solidFill>
              </a:rPr>
              <a:t>Torch.nn.LSTM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,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 err="1">
                <a:solidFill>
                  <a:schemeClr val="tx1"/>
                </a:solidFill>
              </a:rPr>
              <a:t>torch.Dataset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,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endParaRPr kumimoji="1" lang="en-US" altLang="zh-CN" sz="1800" b="0" dirty="0">
              <a:solidFill>
                <a:schemeClr val="tx1"/>
              </a:solidFill>
            </a:endParaRPr>
          </a:p>
          <a:p>
            <a:pPr marL="320675"/>
            <a:r>
              <a:rPr kumimoji="1" lang="en-US" altLang="zh-CN" sz="1800" b="0" dirty="0">
                <a:solidFill>
                  <a:schemeClr val="tx1"/>
                </a:solidFill>
              </a:rPr>
              <a:t>Modules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you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dirty="0">
                <a:solidFill>
                  <a:schemeClr val="tx1"/>
                </a:solidFill>
              </a:rPr>
              <a:t>cannot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use:</a:t>
            </a:r>
          </a:p>
          <a:p>
            <a:pPr marL="320675"/>
            <a:r>
              <a:rPr kumimoji="1" lang="en-US" altLang="zh-CN" sz="1800" b="0" dirty="0" err="1">
                <a:solidFill>
                  <a:schemeClr val="tx1"/>
                </a:solidFill>
              </a:rPr>
              <a:t>torch.nn.Transformer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,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 err="1">
                <a:solidFill>
                  <a:schemeClr val="tx1"/>
                </a:solidFill>
              </a:rPr>
              <a:t>huggineface’s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Transformer,…</a:t>
            </a:r>
          </a:p>
          <a:p>
            <a:pPr marL="320675"/>
            <a:r>
              <a:rPr kumimoji="1" lang="en-US" altLang="zh-CN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A</a:t>
            </a:r>
            <a:r>
              <a:rPr kumimoji="1" lang="zh-CN" altLang="en-US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 </a:t>
            </a:r>
            <a:r>
              <a:rPr kumimoji="1" lang="en-US" altLang="zh-CN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direct</a:t>
            </a:r>
            <a:r>
              <a:rPr kumimoji="1" lang="zh-CN" altLang="en-US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 </a:t>
            </a:r>
            <a:r>
              <a:rPr kumimoji="1" lang="en-US" altLang="zh-CN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invocation</a:t>
            </a:r>
            <a:r>
              <a:rPr kumimoji="1" lang="zh-CN" altLang="en-US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 </a:t>
            </a:r>
            <a:r>
              <a:rPr kumimoji="1" lang="en-US" altLang="zh-CN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of</a:t>
            </a:r>
            <a:r>
              <a:rPr kumimoji="1" lang="zh-CN" altLang="en-US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 </a:t>
            </a:r>
            <a:r>
              <a:rPr kumimoji="1" lang="en-US" altLang="zh-CN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third-party</a:t>
            </a:r>
            <a:r>
              <a:rPr kumimoji="1" lang="zh-CN" altLang="en-US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 </a:t>
            </a:r>
            <a:r>
              <a:rPr kumimoji="1" lang="en-US" altLang="zh-CN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libraries for</a:t>
            </a:r>
            <a:r>
              <a:rPr kumimoji="1" lang="zh-CN" altLang="en-US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 </a:t>
            </a:r>
            <a:r>
              <a:rPr kumimoji="1" lang="en-US" altLang="zh-CN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the</a:t>
            </a:r>
            <a:r>
              <a:rPr kumimoji="1" lang="zh-CN" altLang="en-US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 </a:t>
            </a:r>
            <a:r>
              <a:rPr kumimoji="1" lang="en-US" altLang="zh-CN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whole</a:t>
            </a:r>
            <a:r>
              <a:rPr kumimoji="1" lang="zh-CN" altLang="en-US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 </a:t>
            </a:r>
            <a:r>
              <a:rPr kumimoji="1" lang="en-US" altLang="zh-CN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model</a:t>
            </a:r>
            <a:r>
              <a:rPr kumimoji="1" lang="zh-CN" altLang="en-US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 </a:t>
            </a:r>
            <a:r>
              <a:rPr kumimoji="1" lang="en-US" altLang="zh-CN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will</a:t>
            </a:r>
            <a:r>
              <a:rPr kumimoji="1" lang="zh-CN" altLang="en-US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 </a:t>
            </a:r>
            <a:r>
              <a:rPr kumimoji="1" lang="en-US" altLang="zh-CN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receive</a:t>
            </a:r>
            <a:r>
              <a:rPr kumimoji="1" lang="zh-CN" altLang="en-US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 </a:t>
            </a:r>
            <a:r>
              <a:rPr kumimoji="1" lang="en-US" altLang="zh-CN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a</a:t>
            </a:r>
            <a:r>
              <a:rPr kumimoji="1" lang="zh-CN" altLang="en-US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 </a:t>
            </a:r>
            <a:r>
              <a:rPr kumimoji="1" lang="en-US" altLang="zh-CN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significant</a:t>
            </a:r>
            <a:r>
              <a:rPr kumimoji="1" lang="zh-CN" altLang="en-US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 </a:t>
            </a:r>
            <a:r>
              <a:rPr kumimoji="1" lang="en-US" altLang="zh-CN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penalty.</a:t>
            </a:r>
          </a:p>
          <a:p>
            <a:pPr marL="320675"/>
            <a:endParaRPr kumimoji="1" lang="en-US" altLang="zh-CN" sz="1800" b="0" dirty="0">
              <a:solidFill>
                <a:srgbClr val="FF0000"/>
              </a:solidFill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C698E2F-7E8E-9B40-BD92-F3DBEEE494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5DC575-B3DA-4894-AC1D-D96F1860F14D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7639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.potx" id="{DA11FA2B-8FCA-4322-93DA-6C8F53468DA7}" vid="{856CF231-596A-4CB8-93D6-B29F8EE2888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20108</TotalTime>
  <Words>929</Words>
  <Application>Microsoft Office PowerPoint</Application>
  <PresentationFormat>全屏显示(4:3)</PresentationFormat>
  <Paragraphs>184</Paragraphs>
  <Slides>21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5" baseType="lpstr">
      <vt:lpstr>PalatinoLinotype</vt:lpstr>
      <vt:lpstr>TimesNewRomanPS</vt:lpstr>
      <vt:lpstr>等线</vt:lpstr>
      <vt:lpstr>等线 Light</vt:lpstr>
      <vt:lpstr>系统字体</vt:lpstr>
      <vt:lpstr>Arial</vt:lpstr>
      <vt:lpstr>Calibri</vt:lpstr>
      <vt:lpstr>Calibri Light</vt:lpstr>
      <vt:lpstr>Cambria Math</vt:lpstr>
      <vt:lpstr>Comic Sans MS</vt:lpstr>
      <vt:lpstr>Gill Sans MT</vt:lpstr>
      <vt:lpstr>Palatino Linotype</vt:lpstr>
      <vt:lpstr>Wingdings</vt:lpstr>
      <vt:lpstr>Office Theme</vt:lpstr>
      <vt:lpstr>Machine Learning </vt:lpstr>
      <vt:lpstr>Goals</vt:lpstr>
      <vt:lpstr>Open-Domain Conversations</vt:lpstr>
      <vt:lpstr>Dataset</vt:lpstr>
      <vt:lpstr>Dataset</vt:lpstr>
      <vt:lpstr>Platform</vt:lpstr>
      <vt:lpstr>A Baseline Implementation</vt:lpstr>
      <vt:lpstr>Performance Test</vt:lpstr>
      <vt:lpstr>Requirements and Key Points</vt:lpstr>
      <vt:lpstr>Presentation</vt:lpstr>
      <vt:lpstr>Presentation: Background</vt:lpstr>
      <vt:lpstr>Presentation: Related Works</vt:lpstr>
      <vt:lpstr>Presentation: Motivation [optional]</vt:lpstr>
      <vt:lpstr>Presentation: Approach</vt:lpstr>
      <vt:lpstr>Presentation: Implementation Details</vt:lpstr>
      <vt:lpstr>Presentation: Evaluation</vt:lpstr>
      <vt:lpstr>Presentation: Demo</vt:lpstr>
      <vt:lpstr>Presentation: Task Allocation</vt:lpstr>
      <vt:lpstr>Grading Scheme</vt:lpstr>
      <vt:lpstr>Submission</vt:lpstr>
      <vt:lpstr>Tips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</dc:title>
  <dc:creator>Pat Virtue</dc:creator>
  <cp:lastModifiedBy>user</cp:lastModifiedBy>
  <cp:revision>1433</cp:revision>
  <cp:lastPrinted>2020-08-19T11:53:20Z</cp:lastPrinted>
  <dcterms:created xsi:type="dcterms:W3CDTF">2018-10-11T11:39:27Z</dcterms:created>
  <dcterms:modified xsi:type="dcterms:W3CDTF">2020-12-09T09:06:20Z</dcterms:modified>
</cp:coreProperties>
</file>